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2"/>
  </p:handoutMasterIdLst>
  <p:sldIdLst>
    <p:sldId id="256" r:id="rId2"/>
    <p:sldId id="266" r:id="rId3"/>
    <p:sldId id="276" r:id="rId4"/>
    <p:sldId id="267" r:id="rId5"/>
    <p:sldId id="277" r:id="rId6"/>
    <p:sldId id="271" r:id="rId7"/>
    <p:sldId id="272" r:id="rId8"/>
    <p:sldId id="278" r:id="rId9"/>
    <p:sldId id="280" r:id="rId10"/>
    <p:sldId id="281" r:id="rId11"/>
    <p:sldId id="283" r:id="rId12"/>
    <p:sldId id="282" r:id="rId13"/>
    <p:sldId id="286" r:id="rId14"/>
    <p:sldId id="284" r:id="rId15"/>
    <p:sldId id="285" r:id="rId16"/>
    <p:sldId id="287" r:id="rId17"/>
    <p:sldId id="288" r:id="rId18"/>
    <p:sldId id="269" r:id="rId19"/>
    <p:sldId id="279" r:id="rId20"/>
    <p:sldId id="257" r:id="rId21"/>
  </p:sldIdLst>
  <p:sldSz cx="9144000" cy="6858000" type="screen4x3"/>
  <p:notesSz cx="7132638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3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32</c:v>
                </c:pt>
                <c:pt idx="2">
                  <c:v>13</c:v>
                </c:pt>
                <c:pt idx="3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806264"/>
        <c:axId val="79805872"/>
      </c:lineChart>
      <c:catAx>
        <c:axId val="7980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05872"/>
        <c:crosses val="autoZero"/>
        <c:auto val="1"/>
        <c:lblAlgn val="ctr"/>
        <c:lblOffset val="100"/>
        <c:noMultiLvlLbl val="0"/>
      </c:catAx>
      <c:valAx>
        <c:axId val="7980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06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3rd </c:v>
                </c:pt>
                <c:pt idx="1">
                  <c:v>4th</c:v>
                </c:pt>
                <c:pt idx="2">
                  <c:v>5th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</c:v>
                </c:pt>
                <c:pt idx="1">
                  <c:v>42</c:v>
                </c:pt>
                <c:pt idx="2">
                  <c:v>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931616"/>
        <c:axId val="404932008"/>
      </c:lineChart>
      <c:catAx>
        <c:axId val="40493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32008"/>
        <c:crosses val="autoZero"/>
        <c:auto val="1"/>
        <c:lblAlgn val="ctr"/>
        <c:lblOffset val="100"/>
        <c:noMultiLvlLbl val="0"/>
      </c:catAx>
      <c:valAx>
        <c:axId val="404932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3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40178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AB05316D-42E7-4DBD-B9E5-402F19DE01A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40178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ECEE9271-FCB2-4EC0-9A9F-24EA85314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3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835068A-F7CF-49F9-B4A6-C39D3BD4B3B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339FCAC-A4AD-44D2-9A37-86BB8C9F53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http://www.chavezverno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LOGOS\CCA Eagle (color)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791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162800" cy="2133600"/>
          </a:xfrm>
        </p:spPr>
        <p:txBody>
          <a:bodyPr>
            <a:normAutofit/>
          </a:bodyPr>
          <a:lstStyle/>
          <a:p>
            <a:r>
              <a:rPr lang="en-US" b="1" dirty="0" smtClean="0"/>
              <a:t>Welcome to </a:t>
            </a:r>
            <a:br>
              <a:rPr lang="en-US" b="1" dirty="0" smtClean="0"/>
            </a:br>
            <a:r>
              <a:rPr lang="en-US" b="1" dirty="0" smtClean="0"/>
              <a:t>Cesar Chavez Academy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Back to School Orientation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579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Quere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/>
              <a:t>E</a:t>
            </a:r>
            <a:r>
              <a:rPr lang="en-US" dirty="0" err="1" smtClean="0"/>
              <a:t>scuela</a:t>
            </a:r>
            <a:r>
              <a:rPr lang="en-US" dirty="0" smtClean="0"/>
              <a:t> de </a:t>
            </a:r>
            <a:r>
              <a:rPr lang="en-US" dirty="0" err="1" smtClean="0"/>
              <a:t>Priodidad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El estado de Michigan clasifica las escuelas basándose en la Evaluación MEAP </a:t>
            </a:r>
            <a:endParaRPr lang="es-ES" sz="2800" dirty="0" smtClean="0"/>
          </a:p>
          <a:p>
            <a:r>
              <a:rPr lang="es-ES" sz="2800" dirty="0" smtClean="0"/>
              <a:t>Basado a este examen, el estado dice que </a:t>
            </a:r>
            <a:r>
              <a:rPr lang="es-ES" sz="2800" dirty="0"/>
              <a:t>nuestros estudiantes de 3er grado no están haciendo las ganancias esperadas en matemáticas.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241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takes the MEAP and when is it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students are required to take the assessment</a:t>
            </a:r>
          </a:p>
          <a:p>
            <a:endParaRPr lang="en-US" sz="2800" dirty="0"/>
          </a:p>
          <a:p>
            <a:r>
              <a:rPr lang="en-US" sz="2800" dirty="0" smtClean="0"/>
              <a:t>Students take the assessment at the beginning of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grade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42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Quien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parte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r>
              <a:rPr lang="en-US" dirty="0" smtClean="0"/>
              <a:t> y </a:t>
            </a:r>
            <a:r>
              <a:rPr lang="en-US" dirty="0" err="1" smtClean="0"/>
              <a:t>como</a:t>
            </a:r>
            <a:r>
              <a:rPr lang="en-US" dirty="0" smtClean="0"/>
              <a:t> lo </a:t>
            </a:r>
            <a:r>
              <a:rPr lang="en-US" dirty="0" err="1" smtClean="0"/>
              <a:t>toman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Todos</a:t>
            </a:r>
            <a:r>
              <a:rPr lang="en-US" sz="3200" dirty="0" smtClean="0"/>
              <a:t> los </a:t>
            </a:r>
            <a:r>
              <a:rPr lang="en-US" sz="3200" dirty="0" err="1" smtClean="0"/>
              <a:t>estudiantes</a:t>
            </a:r>
            <a:r>
              <a:rPr lang="en-US" sz="3200" dirty="0" smtClean="0"/>
              <a:t> </a:t>
            </a:r>
            <a:r>
              <a:rPr lang="en-US" sz="3200" dirty="0" err="1" smtClean="0"/>
              <a:t>tienen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tomar</a:t>
            </a:r>
            <a:r>
              <a:rPr lang="en-US" sz="3200" dirty="0" smtClean="0"/>
              <a:t> </a:t>
            </a:r>
            <a:r>
              <a:rPr lang="en-US" sz="3200" dirty="0" err="1" smtClean="0"/>
              <a:t>este</a:t>
            </a:r>
            <a:r>
              <a:rPr lang="en-US" sz="3200" dirty="0" smtClean="0"/>
              <a:t> </a:t>
            </a:r>
            <a:r>
              <a:rPr lang="en-US" sz="3200" dirty="0" err="1" smtClean="0"/>
              <a:t>examen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Los </a:t>
            </a:r>
            <a:r>
              <a:rPr lang="en-US" sz="3200" dirty="0" err="1" smtClean="0"/>
              <a:t>estudiantes</a:t>
            </a:r>
            <a:r>
              <a:rPr lang="en-US" sz="3200" dirty="0" smtClean="0"/>
              <a:t> </a:t>
            </a:r>
            <a:r>
              <a:rPr lang="en-US" sz="3200" dirty="0" err="1" smtClean="0"/>
              <a:t>toman</a:t>
            </a:r>
            <a:r>
              <a:rPr lang="en-US" sz="3200" dirty="0" smtClean="0"/>
              <a:t> el </a:t>
            </a:r>
            <a:r>
              <a:rPr lang="en-US" sz="3200" dirty="0" err="1" smtClean="0"/>
              <a:t>examen</a:t>
            </a:r>
            <a:r>
              <a:rPr lang="en-US" sz="3200" dirty="0" smtClean="0"/>
              <a:t> al </a:t>
            </a:r>
            <a:r>
              <a:rPr lang="en-US" sz="3200" dirty="0" err="1" smtClean="0"/>
              <a:t>comienzo</a:t>
            </a:r>
            <a:r>
              <a:rPr lang="en-US" sz="3200" dirty="0" smtClean="0"/>
              <a:t> de </a:t>
            </a:r>
            <a:r>
              <a:rPr lang="en-US" sz="3200" dirty="0" err="1" smtClean="0"/>
              <a:t>tercer</a:t>
            </a:r>
            <a:r>
              <a:rPr lang="en-US" sz="3200" dirty="0" smtClean="0"/>
              <a:t> </a:t>
            </a:r>
            <a:r>
              <a:rPr lang="en-US" sz="3200" dirty="0" err="1" smtClean="0"/>
              <a:t>grado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0605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us?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435012"/>
              </p:ext>
            </p:extLst>
          </p:nvPr>
        </p:nvGraphicFramePr>
        <p:xfrm>
          <a:off x="914400" y="1950077"/>
          <a:ext cx="5029200" cy="173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034517002"/>
              </p:ext>
            </p:extLst>
          </p:nvPr>
        </p:nvGraphicFramePr>
        <p:xfrm>
          <a:off x="3542697" y="3429000"/>
          <a:ext cx="4495800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1052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will be keeping an eye on the progress of our students for the next year </a:t>
            </a:r>
          </a:p>
          <a:p>
            <a:r>
              <a:rPr lang="en-US" dirty="0" smtClean="0"/>
              <a:t>We will use beginning of the year and end of the year data to show our growth.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92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Estado va a mantener </a:t>
            </a:r>
            <a:r>
              <a:rPr lang="es-ES" dirty="0" smtClean="0"/>
              <a:t>un record del progreso </a:t>
            </a:r>
            <a:r>
              <a:rPr lang="es-ES" dirty="0"/>
              <a:t>de nuestros estudiantes para el próximo año </a:t>
            </a:r>
            <a:endParaRPr lang="es-ES" dirty="0" smtClean="0"/>
          </a:p>
          <a:p>
            <a:r>
              <a:rPr lang="es-ES" dirty="0" smtClean="0"/>
              <a:t>Usaremos los exámenes del comienzo de escuela y del final del año para </a:t>
            </a:r>
            <a:r>
              <a:rPr lang="es-ES" dirty="0"/>
              <a:t>mostrar nuestro crecimiento.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4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doing to ensure continued 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 have extended time for reading and math</a:t>
            </a:r>
          </a:p>
          <a:p>
            <a:r>
              <a:rPr lang="en-US" sz="3200" dirty="0"/>
              <a:t>Teachers have more planning time </a:t>
            </a:r>
          </a:p>
          <a:p>
            <a:r>
              <a:rPr lang="en-US" sz="3200" dirty="0"/>
              <a:t>Aligning all instruction and using test results to drive </a:t>
            </a:r>
            <a:r>
              <a:rPr lang="en-US" sz="3200" dirty="0" smtClean="0"/>
              <a:t>instruction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35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¿Qué estamos haciendo para asegurar el éxito continuo?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2800" dirty="0"/>
              <a:t>Hemos ampliado el tiempo de lectura y matemáticas </a:t>
            </a:r>
            <a:endParaRPr lang="es-E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sz="2800" dirty="0" smtClean="0"/>
              <a:t>Los maestros tienen </a:t>
            </a:r>
            <a:r>
              <a:rPr lang="es-ES" sz="2800" dirty="0"/>
              <a:t>más tiempo de planificación </a:t>
            </a:r>
            <a:endParaRPr lang="es-E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2800" dirty="0" smtClean="0"/>
              <a:t>Alineación </a:t>
            </a:r>
            <a:r>
              <a:rPr lang="es-ES" sz="2800" dirty="0"/>
              <a:t>de toda la enseñanza y el uso de los resultados de </a:t>
            </a:r>
            <a:r>
              <a:rPr lang="es-ES" sz="2800" dirty="0" smtClean="0"/>
              <a:t>exámenes </a:t>
            </a:r>
            <a:r>
              <a:rPr lang="es-ES" sz="2800" dirty="0"/>
              <a:t>para dirigir la instrucción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2870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Meetings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Leadership Institute (PLI) workshops will be held every Friday from 8:30am – 10:30am </a:t>
            </a:r>
            <a:endParaRPr lang="en-US" dirty="0"/>
          </a:p>
          <a:p>
            <a:r>
              <a:rPr lang="en-US" dirty="0" smtClean="0"/>
              <a:t>Some </a:t>
            </a:r>
            <a:r>
              <a:rPr lang="en-US" dirty="0" smtClean="0"/>
              <a:t>of our topics include: </a:t>
            </a:r>
          </a:p>
          <a:p>
            <a:pPr lvl="1"/>
            <a:r>
              <a:rPr lang="en-US" dirty="0" smtClean="0"/>
              <a:t>Positive Behavior Support</a:t>
            </a:r>
          </a:p>
          <a:p>
            <a:pPr lvl="1"/>
            <a:r>
              <a:rPr lang="en-US" dirty="0" smtClean="0"/>
              <a:t>Nutrition </a:t>
            </a:r>
          </a:p>
          <a:p>
            <a:pPr lvl="1"/>
            <a:r>
              <a:rPr lang="en-US" dirty="0" smtClean="0"/>
              <a:t>Homework Ideas/Brain Gym</a:t>
            </a:r>
          </a:p>
          <a:p>
            <a:pPr lvl="1"/>
            <a:r>
              <a:rPr lang="en-US" dirty="0" smtClean="0"/>
              <a:t>Reading strategies for vocabulary</a:t>
            </a:r>
          </a:p>
          <a:p>
            <a:pPr lvl="1"/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1790">
            <a:off x="6674829" y="3552440"/>
            <a:ext cx="2033263" cy="260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19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Meetings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5024" y="2119257"/>
            <a:ext cx="6564422" cy="3603812"/>
          </a:xfrm>
        </p:spPr>
        <p:txBody>
          <a:bodyPr/>
          <a:lstStyle/>
          <a:p>
            <a:pPr lvl="1"/>
            <a:r>
              <a:rPr lang="es-ES" dirty="0" err="1"/>
              <a:t>Parent</a:t>
            </a:r>
            <a:r>
              <a:rPr lang="es-ES" dirty="0"/>
              <a:t> </a:t>
            </a:r>
            <a:r>
              <a:rPr lang="es-ES" dirty="0" err="1"/>
              <a:t>Leadership</a:t>
            </a:r>
            <a:r>
              <a:rPr lang="es-ES" dirty="0"/>
              <a:t> </a:t>
            </a:r>
            <a:r>
              <a:rPr lang="es-ES" dirty="0" err="1"/>
              <a:t>Institute</a:t>
            </a:r>
            <a:r>
              <a:rPr lang="es-ES" dirty="0"/>
              <a:t> (PLI) talleres se llevarán a cabo todos los viernes de 8:30 am - 10:30 am </a:t>
            </a:r>
            <a:endParaRPr lang="es-ES" dirty="0" smtClean="0"/>
          </a:p>
          <a:p>
            <a:pPr lvl="1"/>
            <a:r>
              <a:rPr lang="es-ES" dirty="0" smtClean="0"/>
              <a:t>Algunos </a:t>
            </a:r>
            <a:r>
              <a:rPr lang="es-ES" dirty="0"/>
              <a:t>de nuestros temas </a:t>
            </a:r>
            <a:r>
              <a:rPr lang="es-ES" dirty="0" smtClean="0"/>
              <a:t>incluyen:</a:t>
            </a:r>
          </a:p>
          <a:p>
            <a:pPr lvl="1"/>
            <a:r>
              <a:rPr lang="es-ES" dirty="0" smtClean="0"/>
              <a:t>Apoyo </a:t>
            </a:r>
            <a:r>
              <a:rPr lang="es-ES" dirty="0"/>
              <a:t>de Comportamiento Positivo </a:t>
            </a:r>
            <a:endParaRPr lang="es-ES" dirty="0" smtClean="0"/>
          </a:p>
          <a:p>
            <a:pPr lvl="1"/>
            <a:r>
              <a:rPr lang="es-ES" dirty="0" smtClean="0"/>
              <a:t>Nutrición </a:t>
            </a:r>
            <a:endParaRPr lang="es-ES" dirty="0"/>
          </a:p>
          <a:p>
            <a:pPr lvl="1"/>
            <a:r>
              <a:rPr lang="es-ES" dirty="0" smtClean="0"/>
              <a:t>Ideas Para Ayudar con las Tareas</a:t>
            </a:r>
            <a:endParaRPr lang="es-ES" dirty="0"/>
          </a:p>
          <a:p>
            <a:pPr lvl="1"/>
            <a:r>
              <a:rPr lang="es-ES" dirty="0" smtClean="0"/>
              <a:t>Las </a:t>
            </a:r>
            <a:r>
              <a:rPr lang="es-ES" dirty="0"/>
              <a:t>estrategias de lectura para el vocabulario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1790">
            <a:off x="7162234" y="4376581"/>
            <a:ext cx="1796069" cy="230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8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Title </a:t>
            </a:r>
            <a:r>
              <a:rPr lang="en-US" sz="3600" dirty="0"/>
              <a:t>I, </a:t>
            </a:r>
            <a:r>
              <a:rPr lang="en-US" sz="3600" dirty="0" smtClean="0"/>
              <a:t>was created to </a:t>
            </a:r>
            <a:r>
              <a:rPr lang="en-US" sz="3600" dirty="0"/>
              <a:t>help </a:t>
            </a:r>
            <a:r>
              <a:rPr lang="en-US" sz="3600" dirty="0" smtClean="0"/>
              <a:t>    at-risk </a:t>
            </a:r>
            <a:r>
              <a:rPr lang="en-US" sz="3600" dirty="0"/>
              <a:t>children meet high academic standards by participating in </a:t>
            </a:r>
            <a:r>
              <a:rPr lang="en-US" sz="3600" dirty="0" smtClean="0"/>
              <a:t>a </a:t>
            </a:r>
            <a:r>
              <a:rPr lang="en-US" sz="3600" dirty="0"/>
              <a:t>school wide or a targeted assistance program. </a:t>
            </a:r>
            <a:endParaRPr lang="en-US" sz="3600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4355">
            <a:off x="6453261" y="751918"/>
            <a:ext cx="2511588" cy="16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6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285999"/>
            <a:ext cx="6196405" cy="343706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Richard Shafer- Social Worker</a:t>
            </a:r>
          </a:p>
          <a:p>
            <a:r>
              <a:rPr lang="en-US" sz="2800" dirty="0" smtClean="0"/>
              <a:t>Laura </a:t>
            </a:r>
            <a:r>
              <a:rPr lang="en-US" sz="2800" dirty="0" err="1" smtClean="0"/>
              <a:t>Rebollar</a:t>
            </a:r>
            <a:r>
              <a:rPr lang="en-US" sz="2800" dirty="0" smtClean="0"/>
              <a:t>- Community Liaison</a:t>
            </a:r>
          </a:p>
          <a:p>
            <a:r>
              <a:rPr lang="en-US" sz="2800" dirty="0" smtClean="0"/>
              <a:t>Laura Alvarado- Office Manager</a:t>
            </a:r>
          </a:p>
          <a:p>
            <a:r>
              <a:rPr lang="en-US" sz="2800" dirty="0" smtClean="0"/>
              <a:t>Hilda </a:t>
            </a:r>
            <a:r>
              <a:rPr lang="en-US" sz="2800" dirty="0" err="1" smtClean="0"/>
              <a:t>Lupercio</a:t>
            </a:r>
            <a:r>
              <a:rPr lang="en-US" sz="2800" dirty="0" smtClean="0"/>
              <a:t>- Office Assistant</a:t>
            </a:r>
          </a:p>
          <a:p>
            <a:r>
              <a:rPr lang="en-US" sz="2800" dirty="0" err="1" smtClean="0"/>
              <a:t>Kapeka</a:t>
            </a:r>
            <a:r>
              <a:rPr lang="en-US" sz="2800" dirty="0" smtClean="0"/>
              <a:t> von </a:t>
            </a:r>
            <a:r>
              <a:rPr lang="en-US" sz="2800" dirty="0" err="1" smtClean="0"/>
              <a:t>Keltz</a:t>
            </a:r>
            <a:r>
              <a:rPr lang="en-US" sz="2800" dirty="0" smtClean="0"/>
              <a:t>- Instructional Coach</a:t>
            </a:r>
          </a:p>
          <a:p>
            <a:r>
              <a:rPr lang="en-US" sz="2800" dirty="0" smtClean="0"/>
              <a:t>Gabriela Jaime- School Leader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www.chavezvernor.com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7222">
            <a:off x="6593442" y="4845751"/>
            <a:ext cx="2255337" cy="152834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8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Titulo</a:t>
            </a:r>
            <a:r>
              <a:rPr lang="en-US" dirty="0" smtClean="0"/>
              <a:t>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dirty="0"/>
              <a:t>Título I, fue creado para ayudar a niños en riesgo </a:t>
            </a:r>
            <a:r>
              <a:rPr lang="es-ES" sz="3600" dirty="0" smtClean="0"/>
              <a:t>académico.</a:t>
            </a:r>
            <a:endParaRPr lang="en-US" sz="3600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4355">
            <a:off x="6497731" y="612380"/>
            <a:ext cx="2511588" cy="16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1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is a Title I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CCA schools receive federal funding as part of the Title I initiative.  </a:t>
            </a:r>
          </a:p>
          <a:p>
            <a:r>
              <a:rPr lang="en-US" dirty="0" smtClean="0"/>
              <a:t>At CCA Lower Elementary the following are our Title I initiatives: </a:t>
            </a:r>
          </a:p>
          <a:p>
            <a:pPr lvl="1"/>
            <a:r>
              <a:rPr lang="en-US" dirty="0" err="1" smtClean="0"/>
              <a:t>RtI</a:t>
            </a:r>
            <a:r>
              <a:rPr lang="en-US" dirty="0" smtClean="0"/>
              <a:t> – targeted interventions</a:t>
            </a:r>
          </a:p>
          <a:p>
            <a:pPr lvl="1"/>
            <a:r>
              <a:rPr lang="en-US" dirty="0" smtClean="0"/>
              <a:t>Summer School</a:t>
            </a:r>
          </a:p>
          <a:p>
            <a:pPr lvl="1"/>
            <a:r>
              <a:rPr lang="en-US" dirty="0" smtClean="0"/>
              <a:t>Parent Workshops</a:t>
            </a:r>
          </a:p>
          <a:p>
            <a:pPr lvl="1"/>
            <a:r>
              <a:rPr lang="en-US" dirty="0" smtClean="0"/>
              <a:t>Curriculum Support</a:t>
            </a:r>
          </a:p>
          <a:p>
            <a:pPr lvl="1"/>
            <a:r>
              <a:rPr lang="en-US" dirty="0" smtClean="0"/>
              <a:t>Supplies and materials to reinforce core programs</a:t>
            </a:r>
          </a:p>
          <a:p>
            <a:pPr lvl="1"/>
            <a:r>
              <a:rPr lang="en-US" dirty="0" smtClean="0"/>
              <a:t>Title I Support </a:t>
            </a:r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After School tutoring for reading, math, and writing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Hacemos</a:t>
            </a:r>
            <a:r>
              <a:rPr lang="en-US" dirty="0" smtClean="0"/>
              <a:t> con los </a:t>
            </a:r>
            <a:r>
              <a:rPr lang="en-US" dirty="0" err="1" smtClean="0"/>
              <a:t>fondos</a:t>
            </a:r>
            <a:r>
              <a:rPr lang="en-US" dirty="0" smtClean="0"/>
              <a:t> de </a:t>
            </a:r>
            <a:r>
              <a:rPr lang="en-US" dirty="0" err="1" smtClean="0"/>
              <a:t>Titulo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748143"/>
          </a:xfrm>
        </p:spPr>
        <p:txBody>
          <a:bodyPr>
            <a:noAutofit/>
          </a:bodyPr>
          <a:lstStyle/>
          <a:p>
            <a:pPr lvl="1"/>
            <a:r>
              <a:rPr lang="es-ES" sz="1650" dirty="0"/>
              <a:t>Todas las escuelas de CCA reciben fondos federales como parte de la iniciativa del Título </a:t>
            </a:r>
            <a:r>
              <a:rPr lang="es-ES" sz="1650" dirty="0" smtClean="0"/>
              <a:t>I</a:t>
            </a:r>
          </a:p>
          <a:p>
            <a:pPr lvl="1"/>
            <a:r>
              <a:rPr lang="es-ES" sz="1650" dirty="0"/>
              <a:t>L</a:t>
            </a:r>
            <a:r>
              <a:rPr lang="es-ES" sz="1650" dirty="0" smtClean="0"/>
              <a:t>os </a:t>
            </a:r>
            <a:r>
              <a:rPr lang="es-ES" sz="1650" dirty="0"/>
              <a:t>siguientes son nuestras iniciativas de Título I: </a:t>
            </a:r>
            <a:br>
              <a:rPr lang="es-ES" sz="1650" dirty="0"/>
            </a:br>
            <a:r>
              <a:rPr lang="es-ES" sz="1650" dirty="0" smtClean="0"/>
              <a:t>	</a:t>
            </a:r>
          </a:p>
          <a:p>
            <a:pPr lvl="1"/>
            <a:r>
              <a:rPr lang="es-ES" sz="1650" dirty="0" smtClean="0"/>
              <a:t>Intervenciones </a:t>
            </a:r>
            <a:r>
              <a:rPr lang="es-ES" sz="1650" dirty="0"/>
              <a:t>específicas - RTI </a:t>
            </a:r>
            <a:endParaRPr lang="es-ES" sz="1650" dirty="0" smtClean="0"/>
          </a:p>
          <a:p>
            <a:pPr lvl="1"/>
            <a:r>
              <a:rPr lang="es-ES" sz="1650" dirty="0" smtClean="0"/>
              <a:t>Escuela </a:t>
            </a:r>
            <a:r>
              <a:rPr lang="es-ES" sz="1650" dirty="0"/>
              <a:t>de Verano </a:t>
            </a:r>
            <a:endParaRPr lang="es-ES" sz="1650" dirty="0" smtClean="0"/>
          </a:p>
          <a:p>
            <a:pPr lvl="1"/>
            <a:r>
              <a:rPr lang="es-ES" sz="1650" dirty="0" smtClean="0"/>
              <a:t>Talleres </a:t>
            </a:r>
            <a:r>
              <a:rPr lang="es-ES" sz="1650" dirty="0"/>
              <a:t>para Padres </a:t>
            </a:r>
            <a:endParaRPr lang="es-ES" sz="1650" dirty="0" smtClean="0"/>
          </a:p>
          <a:p>
            <a:pPr lvl="1"/>
            <a:r>
              <a:rPr lang="es-ES" sz="1650" dirty="0" smtClean="0"/>
              <a:t>Apoyo </a:t>
            </a:r>
            <a:r>
              <a:rPr lang="es-ES" sz="1650" dirty="0"/>
              <a:t>Curricular </a:t>
            </a:r>
            <a:endParaRPr lang="es-ES" sz="1650" dirty="0" smtClean="0"/>
          </a:p>
          <a:p>
            <a:pPr lvl="1"/>
            <a:r>
              <a:rPr lang="es-ES" sz="1650" dirty="0" smtClean="0"/>
              <a:t>Materiales </a:t>
            </a:r>
            <a:r>
              <a:rPr lang="es-ES" sz="1650" dirty="0"/>
              <a:t>para reforzar los programas </a:t>
            </a:r>
            <a:r>
              <a:rPr lang="es-ES" sz="1650" dirty="0" smtClean="0"/>
              <a:t>básicos</a:t>
            </a:r>
          </a:p>
          <a:p>
            <a:pPr lvl="1"/>
            <a:r>
              <a:rPr lang="es-ES" sz="1650" dirty="0" smtClean="0"/>
              <a:t>Título </a:t>
            </a:r>
            <a:r>
              <a:rPr lang="es-ES" sz="1650" dirty="0"/>
              <a:t>I Personal de </a:t>
            </a:r>
            <a:r>
              <a:rPr lang="es-ES" sz="1650" dirty="0" smtClean="0"/>
              <a:t>Apoyo- 3 Maestras</a:t>
            </a:r>
            <a:endParaRPr lang="es-ES" sz="1650" dirty="0"/>
          </a:p>
          <a:p>
            <a:pPr lvl="1"/>
            <a:r>
              <a:rPr lang="es-ES" sz="1650" dirty="0" smtClean="0"/>
              <a:t>Tecnología</a:t>
            </a:r>
          </a:p>
          <a:p>
            <a:pPr lvl="1"/>
            <a:r>
              <a:rPr lang="es-ES" sz="1650" dirty="0"/>
              <a:t>Tutoría después de la escuela para la lectura, matemáticas y escritura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213369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245" y="1828800"/>
            <a:ext cx="2540000" cy="1905000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982" y="1850571"/>
            <a:ext cx="2542418" cy="190681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10000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2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 Extended Day Program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score “basic” on the WIDA exam will be invited to attend the ELL Extended Day Program. 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During this time, students will be engaged in language acquisition activities. 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Qualifying students will be notified at the beginning of the school year.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9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 Extended Day Program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Los estudiantes que tengan una calificación "básica" en el examen </a:t>
            </a:r>
            <a:r>
              <a:rPr lang="es-ES" dirty="0" smtClean="0"/>
              <a:t>WIDA </a:t>
            </a:r>
            <a:r>
              <a:rPr lang="es-ES" dirty="0"/>
              <a:t>serán invitados a asistir al Programa de Día ELL </a:t>
            </a:r>
            <a:r>
              <a:rPr lang="es-ES" dirty="0" smtClean="0"/>
              <a:t>extendido.</a:t>
            </a:r>
          </a:p>
          <a:p>
            <a:pPr marL="0" indent="0">
              <a:buNone/>
            </a:pPr>
            <a:endParaRPr lang="es-ES" sz="1100" dirty="0" smtClean="0"/>
          </a:p>
          <a:p>
            <a:r>
              <a:rPr lang="es-ES" dirty="0" smtClean="0"/>
              <a:t>Durante </a:t>
            </a:r>
            <a:r>
              <a:rPr lang="es-ES" dirty="0"/>
              <a:t>este tiempo, los estudiantes participarán en las actividades de adquisición del lenguaje. </a:t>
            </a:r>
            <a:endParaRPr lang="es-ES" dirty="0" smtClean="0"/>
          </a:p>
          <a:p>
            <a:pPr marL="0" indent="0">
              <a:buNone/>
            </a:pPr>
            <a:endParaRPr lang="es-ES" sz="1200" dirty="0"/>
          </a:p>
          <a:p>
            <a:r>
              <a:rPr lang="es-ES" dirty="0" smtClean="0"/>
              <a:t>Los </a:t>
            </a:r>
            <a:r>
              <a:rPr lang="es-ES" dirty="0"/>
              <a:t>estudiantes que califican serán notificados a principios del año escolar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41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be a “Priority School”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state of Michigan ranks schools based on the MEAP Assessment</a:t>
            </a:r>
          </a:p>
          <a:p>
            <a:r>
              <a:rPr lang="en-US" sz="3200" dirty="0" smtClean="0"/>
              <a:t>According to the state our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graders are not making the gains expected in math.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21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904</TotalTime>
  <Words>658</Words>
  <Application>Microsoft Office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Brush Script MT</vt:lpstr>
      <vt:lpstr>Calibri</vt:lpstr>
      <vt:lpstr>Constantia</vt:lpstr>
      <vt:lpstr>Franklin Gothic Book</vt:lpstr>
      <vt:lpstr>Rage Italic</vt:lpstr>
      <vt:lpstr>Wingdings</vt:lpstr>
      <vt:lpstr>Pushpin</vt:lpstr>
      <vt:lpstr>Welcome to  Cesar Chavez Academy</vt:lpstr>
      <vt:lpstr>Title I</vt:lpstr>
      <vt:lpstr>Titulo I</vt:lpstr>
      <vt:lpstr>CCA is a Title I District</vt:lpstr>
      <vt:lpstr>Que Hacemos con los fondos de Titulo I</vt:lpstr>
      <vt:lpstr>Technology</vt:lpstr>
      <vt:lpstr>ELL Extended Day Program</vt:lpstr>
      <vt:lpstr>ELL Extended Day Program</vt:lpstr>
      <vt:lpstr>What does it mean to be a “Priority School”</vt:lpstr>
      <vt:lpstr>Que Quere decir ser una “Escuela de Priodidad”</vt:lpstr>
      <vt:lpstr>Who takes the MEAP and when is it taken?</vt:lpstr>
      <vt:lpstr>Quien es parte de este examen y como lo toman?</vt:lpstr>
      <vt:lpstr>Why us? Porque nosotros?</vt:lpstr>
      <vt:lpstr>What now?</vt:lpstr>
      <vt:lpstr>Ahora Que</vt:lpstr>
      <vt:lpstr>What are we doing to ensure continued success?</vt:lpstr>
      <vt:lpstr>¿Qué estamos haciendo para asegurar el éxito continuo?</vt:lpstr>
      <vt:lpstr>Parent Meetings</vt:lpstr>
      <vt:lpstr>Parent Meetings</vt:lpstr>
      <vt:lpstr>Need Help?</vt:lpstr>
    </vt:vector>
  </TitlesOfParts>
  <Company>Leona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Cesar Chavez Academy</dc:title>
  <dc:creator>Jaime, Gabriela</dc:creator>
  <cp:lastModifiedBy>Jaime, Gabriela</cp:lastModifiedBy>
  <cp:revision>36</cp:revision>
  <cp:lastPrinted>2011-08-08T15:27:32Z</cp:lastPrinted>
  <dcterms:created xsi:type="dcterms:W3CDTF">2011-07-25T13:14:13Z</dcterms:created>
  <dcterms:modified xsi:type="dcterms:W3CDTF">2014-09-05T13:29:14Z</dcterms:modified>
</cp:coreProperties>
</file>