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8.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9.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06" r:id="rId3"/>
    <p:sldMasterId id="2147483723" r:id="rId4"/>
    <p:sldMasterId id="2147483740" r:id="rId5"/>
    <p:sldMasterId id="2147483757" r:id="rId6"/>
    <p:sldMasterId id="2147483771" r:id="rId7"/>
    <p:sldMasterId id="2147483856" r:id="rId8"/>
    <p:sldMasterId id="2147483873" r:id="rId9"/>
    <p:sldMasterId id="2147483885" r:id="rId10"/>
  </p:sldMasterIdLst>
  <p:notesMasterIdLst>
    <p:notesMasterId r:id="rId134"/>
  </p:notesMasterIdLst>
  <p:handoutMasterIdLst>
    <p:handoutMasterId r:id="rId135"/>
  </p:handoutMasterIdLst>
  <p:sldIdLst>
    <p:sldId id="258" r:id="rId11"/>
    <p:sldId id="263" r:id="rId12"/>
    <p:sldId id="262" r:id="rId13"/>
    <p:sldId id="692" r:id="rId14"/>
    <p:sldId id="265" r:id="rId15"/>
    <p:sldId id="266" r:id="rId16"/>
    <p:sldId id="298" r:id="rId17"/>
    <p:sldId id="299" r:id="rId18"/>
    <p:sldId id="693" r:id="rId19"/>
    <p:sldId id="305" r:id="rId20"/>
    <p:sldId id="303" r:id="rId21"/>
    <p:sldId id="600" r:id="rId22"/>
    <p:sldId id="601" r:id="rId23"/>
    <p:sldId id="602" r:id="rId24"/>
    <p:sldId id="603" r:id="rId25"/>
    <p:sldId id="604" r:id="rId26"/>
    <p:sldId id="605" r:id="rId27"/>
    <p:sldId id="606" r:id="rId28"/>
    <p:sldId id="607" r:id="rId29"/>
    <p:sldId id="608" r:id="rId30"/>
    <p:sldId id="609" r:id="rId31"/>
    <p:sldId id="610" r:id="rId32"/>
    <p:sldId id="611" r:id="rId33"/>
    <p:sldId id="612" r:id="rId34"/>
    <p:sldId id="613" r:id="rId35"/>
    <p:sldId id="614" r:id="rId36"/>
    <p:sldId id="615" r:id="rId37"/>
    <p:sldId id="616" r:id="rId38"/>
    <p:sldId id="617" r:id="rId39"/>
    <p:sldId id="618" r:id="rId40"/>
    <p:sldId id="619" r:id="rId41"/>
    <p:sldId id="620" r:id="rId42"/>
    <p:sldId id="621" r:id="rId43"/>
    <p:sldId id="622" r:id="rId44"/>
    <p:sldId id="623" r:id="rId45"/>
    <p:sldId id="353" r:id="rId46"/>
    <p:sldId id="698" r:id="rId47"/>
    <p:sldId id="699" r:id="rId48"/>
    <p:sldId id="700" r:id="rId49"/>
    <p:sldId id="701" r:id="rId50"/>
    <p:sldId id="702" r:id="rId51"/>
    <p:sldId id="343" r:id="rId52"/>
    <p:sldId id="355" r:id="rId53"/>
    <p:sldId id="590" r:id="rId54"/>
    <p:sldId id="356" r:id="rId55"/>
    <p:sldId id="357" r:id="rId56"/>
    <p:sldId id="346" r:id="rId57"/>
    <p:sldId id="347" r:id="rId58"/>
    <p:sldId id="348" r:id="rId59"/>
    <p:sldId id="349" r:id="rId60"/>
    <p:sldId id="350" r:id="rId61"/>
    <p:sldId id="351" r:id="rId62"/>
    <p:sldId id="352" r:id="rId63"/>
    <p:sldId id="358" r:id="rId64"/>
    <p:sldId id="359" r:id="rId65"/>
    <p:sldId id="367" r:id="rId66"/>
    <p:sldId id="368" r:id="rId67"/>
    <p:sldId id="371" r:id="rId68"/>
    <p:sldId id="372" r:id="rId69"/>
    <p:sldId id="377" r:id="rId70"/>
    <p:sldId id="378" r:id="rId71"/>
    <p:sldId id="373" r:id="rId72"/>
    <p:sldId id="374" r:id="rId73"/>
    <p:sldId id="375" r:id="rId74"/>
    <p:sldId id="376" r:id="rId75"/>
    <p:sldId id="360" r:id="rId76"/>
    <p:sldId id="361" r:id="rId77"/>
    <p:sldId id="362" r:id="rId78"/>
    <p:sldId id="363" r:id="rId79"/>
    <p:sldId id="364" r:id="rId80"/>
    <p:sldId id="365" r:id="rId81"/>
    <p:sldId id="366" r:id="rId82"/>
    <p:sldId id="695" r:id="rId83"/>
    <p:sldId id="694" r:id="rId84"/>
    <p:sldId id="703" r:id="rId85"/>
    <p:sldId id="704" r:id="rId86"/>
    <p:sldId id="696" r:id="rId87"/>
    <p:sldId id="697" r:id="rId88"/>
    <p:sldId id="398" r:id="rId89"/>
    <p:sldId id="402" r:id="rId90"/>
    <p:sldId id="691" r:id="rId91"/>
    <p:sldId id="403" r:id="rId92"/>
    <p:sldId id="404" r:id="rId93"/>
    <p:sldId id="410" r:id="rId94"/>
    <p:sldId id="411" r:id="rId95"/>
    <p:sldId id="412" r:id="rId96"/>
    <p:sldId id="413" r:id="rId97"/>
    <p:sldId id="414" r:id="rId98"/>
    <p:sldId id="416" r:id="rId99"/>
    <p:sldId id="417" r:id="rId100"/>
    <p:sldId id="449" r:id="rId101"/>
    <p:sldId id="450" r:id="rId102"/>
    <p:sldId id="451" r:id="rId103"/>
    <p:sldId id="452" r:id="rId104"/>
    <p:sldId id="453" r:id="rId105"/>
    <p:sldId id="454" r:id="rId106"/>
    <p:sldId id="455" r:id="rId107"/>
    <p:sldId id="456" r:id="rId108"/>
    <p:sldId id="457" r:id="rId109"/>
    <p:sldId id="458" r:id="rId110"/>
    <p:sldId id="459" r:id="rId111"/>
    <p:sldId id="460" r:id="rId112"/>
    <p:sldId id="462" r:id="rId113"/>
    <p:sldId id="464" r:id="rId114"/>
    <p:sldId id="591" r:id="rId115"/>
    <p:sldId id="592" r:id="rId116"/>
    <p:sldId id="593" r:id="rId117"/>
    <p:sldId id="594" r:id="rId118"/>
    <p:sldId id="467" r:id="rId119"/>
    <p:sldId id="468" r:id="rId120"/>
    <p:sldId id="509" r:id="rId121"/>
    <p:sldId id="514" r:id="rId122"/>
    <p:sldId id="520" r:id="rId123"/>
    <p:sldId id="522" r:id="rId124"/>
    <p:sldId id="527" r:id="rId125"/>
    <p:sldId id="532" r:id="rId126"/>
    <p:sldId id="538" r:id="rId127"/>
    <p:sldId id="539" r:id="rId128"/>
    <p:sldId id="540" r:id="rId129"/>
    <p:sldId id="541" r:id="rId130"/>
    <p:sldId id="542" r:id="rId131"/>
    <p:sldId id="649" r:id="rId132"/>
    <p:sldId id="570" r:id="rId1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38" Type="http://schemas.openxmlformats.org/officeDocument/2006/relationships/theme" Target="theme/theme1.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28" Type="http://schemas.openxmlformats.org/officeDocument/2006/relationships/slide" Target="slides/slide118.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slide" Target="slides/slide103.xml"/><Relationship Id="rId118" Type="http://schemas.openxmlformats.org/officeDocument/2006/relationships/slide" Target="slides/slide108.xml"/><Relationship Id="rId134" Type="http://schemas.openxmlformats.org/officeDocument/2006/relationships/notesMaster" Target="notesMasters/notesMaster1.xml"/><Relationship Id="rId13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slide" Target="slides/slide98.xml"/><Relationship Id="rId116" Type="http://schemas.openxmlformats.org/officeDocument/2006/relationships/slide" Target="slides/slide106.xml"/><Relationship Id="rId124" Type="http://schemas.openxmlformats.org/officeDocument/2006/relationships/slide" Target="slides/slide114.xml"/><Relationship Id="rId129" Type="http://schemas.openxmlformats.org/officeDocument/2006/relationships/slide" Target="slides/slide119.xml"/><Relationship Id="rId13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32" Type="http://schemas.openxmlformats.org/officeDocument/2006/relationships/slide" Target="slides/slide1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slide" Target="slides/slide109.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30" Type="http://schemas.openxmlformats.org/officeDocument/2006/relationships/slide" Target="slides/slide120.xml"/><Relationship Id="rId13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presProps" Target="presProp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55F5C-2A52-41D6-BFEB-B65833F2B95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A2FEB641-E6B2-4A36-99D5-E65A35722894}">
      <dgm:prSet phldrT="[Text]"/>
      <dgm:spPr/>
      <dgm:t>
        <a:bodyPr/>
        <a:lstStyle/>
        <a:p>
          <a:r>
            <a:rPr lang="en-US" dirty="0" smtClean="0"/>
            <a:t>Symbolic</a:t>
          </a:r>
        </a:p>
        <a:p>
          <a:r>
            <a:rPr lang="en-US" dirty="0" smtClean="0"/>
            <a:t>(Visual – Abstract)</a:t>
          </a:r>
          <a:endParaRPr lang="en-US" dirty="0"/>
        </a:p>
      </dgm:t>
    </dgm:pt>
    <dgm:pt modelId="{1EF56B00-5B46-4009-8701-54C78ACA1F7E}" type="parTrans" cxnId="{520E5F53-10AE-450D-8514-C0EA040E3CB4}">
      <dgm:prSet/>
      <dgm:spPr/>
      <dgm:t>
        <a:bodyPr/>
        <a:lstStyle/>
        <a:p>
          <a:endParaRPr lang="en-US"/>
        </a:p>
      </dgm:t>
    </dgm:pt>
    <dgm:pt modelId="{E60C171F-4313-4EB9-8FA4-4CD12C16C890}" type="sibTrans" cxnId="{520E5F53-10AE-450D-8514-C0EA040E3CB4}">
      <dgm:prSet/>
      <dgm:spPr/>
      <dgm:t>
        <a:bodyPr/>
        <a:lstStyle/>
        <a:p>
          <a:endParaRPr lang="en-US"/>
        </a:p>
      </dgm:t>
    </dgm:pt>
    <dgm:pt modelId="{2E8B7ADD-450C-4DE9-BFFF-6D4429FD4D07}">
      <dgm:prSet phldrT="[Text]"/>
      <dgm:spPr/>
      <dgm:t>
        <a:bodyPr/>
        <a:lstStyle/>
        <a:p>
          <a:r>
            <a:rPr lang="en-US" dirty="0" smtClean="0"/>
            <a:t>Written Words (Visual)</a:t>
          </a:r>
          <a:endParaRPr lang="en-US" dirty="0"/>
        </a:p>
      </dgm:t>
    </dgm:pt>
    <dgm:pt modelId="{A63BC54B-3618-4273-A5F1-C7A10697F363}" type="parTrans" cxnId="{CE41B1E9-8426-4945-8302-5C456F3145DC}">
      <dgm:prSet/>
      <dgm:spPr/>
      <dgm:t>
        <a:bodyPr/>
        <a:lstStyle/>
        <a:p>
          <a:endParaRPr lang="en-US"/>
        </a:p>
      </dgm:t>
    </dgm:pt>
    <dgm:pt modelId="{071F7207-391F-46A7-ACCC-A98F543A0F30}" type="sibTrans" cxnId="{CE41B1E9-8426-4945-8302-5C456F3145DC}">
      <dgm:prSet/>
      <dgm:spPr/>
      <dgm:t>
        <a:bodyPr/>
        <a:lstStyle/>
        <a:p>
          <a:endParaRPr lang="en-US"/>
        </a:p>
      </dgm:t>
    </dgm:pt>
    <dgm:pt modelId="{AFC3BFA8-A444-49D7-AFDD-7EBFBC444DBB}">
      <dgm:prSet phldrT="[Text]"/>
      <dgm:spPr/>
      <dgm:t>
        <a:bodyPr/>
        <a:lstStyle/>
        <a:p>
          <a:r>
            <a:rPr lang="en-US" dirty="0" smtClean="0"/>
            <a:t>Spoken Words</a:t>
          </a:r>
        </a:p>
        <a:p>
          <a:r>
            <a:rPr lang="en-US" dirty="0" smtClean="0"/>
            <a:t>(Verbal)</a:t>
          </a:r>
          <a:endParaRPr lang="en-US" dirty="0"/>
        </a:p>
      </dgm:t>
    </dgm:pt>
    <dgm:pt modelId="{9A048201-45E7-446A-8848-EC5CB1A966BA}" type="parTrans" cxnId="{5C94450E-358B-4502-AF1C-A95FA3259A97}">
      <dgm:prSet/>
      <dgm:spPr/>
      <dgm:t>
        <a:bodyPr/>
        <a:lstStyle/>
        <a:p>
          <a:endParaRPr lang="en-US"/>
        </a:p>
      </dgm:t>
    </dgm:pt>
    <dgm:pt modelId="{BB1EFC8B-DF75-44EB-9070-A2204FDC538D}" type="sibTrans" cxnId="{5C94450E-358B-4502-AF1C-A95FA3259A97}">
      <dgm:prSet/>
      <dgm:spPr/>
      <dgm:t>
        <a:bodyPr/>
        <a:lstStyle/>
        <a:p>
          <a:endParaRPr lang="en-US"/>
        </a:p>
      </dgm:t>
    </dgm:pt>
    <dgm:pt modelId="{1488F6C8-8035-4B32-8BE3-63C7FFA4D339}">
      <dgm:prSet phldrT="[Text]"/>
      <dgm:spPr/>
      <dgm:t>
        <a:bodyPr/>
        <a:lstStyle/>
        <a:p>
          <a:r>
            <a:rPr lang="en-US" dirty="0" smtClean="0"/>
            <a:t>Pictures</a:t>
          </a:r>
        </a:p>
        <a:p>
          <a:r>
            <a:rPr lang="en-US" dirty="0" smtClean="0"/>
            <a:t>(Visual – Concrete)</a:t>
          </a:r>
          <a:endParaRPr lang="en-US" dirty="0"/>
        </a:p>
      </dgm:t>
    </dgm:pt>
    <dgm:pt modelId="{6BF8DCC8-1FEA-4A14-B8EE-7ACD8E9F4D32}" type="parTrans" cxnId="{093C3BCA-EC82-48CF-91CC-195AC07105C7}">
      <dgm:prSet/>
      <dgm:spPr/>
      <dgm:t>
        <a:bodyPr/>
        <a:lstStyle/>
        <a:p>
          <a:endParaRPr lang="en-US"/>
        </a:p>
      </dgm:t>
    </dgm:pt>
    <dgm:pt modelId="{1015E71D-1F5A-459E-AA6E-26971315EC04}" type="sibTrans" cxnId="{093C3BCA-EC82-48CF-91CC-195AC07105C7}">
      <dgm:prSet/>
      <dgm:spPr/>
      <dgm:t>
        <a:bodyPr/>
        <a:lstStyle/>
        <a:p>
          <a:endParaRPr lang="en-US"/>
        </a:p>
      </dgm:t>
    </dgm:pt>
    <dgm:pt modelId="{57F18CC5-EC32-469B-A72E-67B2254C6613}">
      <dgm:prSet phldrT="[Text]"/>
      <dgm:spPr/>
      <dgm:t>
        <a:bodyPr/>
        <a:lstStyle/>
        <a:p>
          <a:r>
            <a:rPr lang="en-US" dirty="0" smtClean="0"/>
            <a:t>Hands-On Activities</a:t>
          </a:r>
        </a:p>
        <a:p>
          <a:r>
            <a:rPr lang="en-US" dirty="0" smtClean="0"/>
            <a:t>(Kinesthetic)</a:t>
          </a:r>
          <a:endParaRPr lang="en-US" dirty="0"/>
        </a:p>
      </dgm:t>
    </dgm:pt>
    <dgm:pt modelId="{9333D30A-8DB5-4DA6-BE46-5DE5017D97D5}" type="parTrans" cxnId="{25F26AD2-6037-4CD7-ACC5-B7E22B2A00B0}">
      <dgm:prSet/>
      <dgm:spPr/>
      <dgm:t>
        <a:bodyPr/>
        <a:lstStyle/>
        <a:p>
          <a:endParaRPr lang="en-US"/>
        </a:p>
      </dgm:t>
    </dgm:pt>
    <dgm:pt modelId="{42E23964-95CA-49CB-9951-3269966C6E2D}" type="sibTrans" cxnId="{25F26AD2-6037-4CD7-ACC5-B7E22B2A00B0}">
      <dgm:prSet/>
      <dgm:spPr/>
      <dgm:t>
        <a:bodyPr/>
        <a:lstStyle/>
        <a:p>
          <a:endParaRPr lang="en-US"/>
        </a:p>
      </dgm:t>
    </dgm:pt>
    <dgm:pt modelId="{3D6303E1-23D8-457B-B4FB-59121E17D30C}">
      <dgm:prSet phldrT="[Text]"/>
      <dgm:spPr/>
      <dgm:t>
        <a:bodyPr/>
        <a:lstStyle/>
        <a:p>
          <a:r>
            <a:rPr lang="en-US" dirty="0" smtClean="0"/>
            <a:t>Real-World / Global Examples</a:t>
          </a:r>
        </a:p>
        <a:p>
          <a:r>
            <a:rPr lang="en-US" dirty="0" smtClean="0"/>
            <a:t>(Life)</a:t>
          </a:r>
          <a:endParaRPr lang="en-US" dirty="0"/>
        </a:p>
      </dgm:t>
    </dgm:pt>
    <dgm:pt modelId="{F3665EAD-E613-47B6-B9C2-AD08DA6DEFAF}" type="parTrans" cxnId="{13DEBD52-1BF5-4BE3-8425-48DC1078D29E}">
      <dgm:prSet/>
      <dgm:spPr/>
      <dgm:t>
        <a:bodyPr/>
        <a:lstStyle/>
        <a:p>
          <a:endParaRPr lang="en-US"/>
        </a:p>
      </dgm:t>
    </dgm:pt>
    <dgm:pt modelId="{73745AC7-0100-44C5-9B98-D2C8F487DBB8}" type="sibTrans" cxnId="{13DEBD52-1BF5-4BE3-8425-48DC1078D29E}">
      <dgm:prSet/>
      <dgm:spPr/>
      <dgm:t>
        <a:bodyPr/>
        <a:lstStyle/>
        <a:p>
          <a:endParaRPr lang="en-US"/>
        </a:p>
      </dgm:t>
    </dgm:pt>
    <dgm:pt modelId="{3B961AAA-5B9D-4133-92C2-CE7407970703}" type="pres">
      <dgm:prSet presAssocID="{77A55F5C-2A52-41D6-BFEB-B65833F2B954}" presName="cycle" presStyleCnt="0">
        <dgm:presLayoutVars>
          <dgm:dir/>
          <dgm:resizeHandles val="exact"/>
        </dgm:presLayoutVars>
      </dgm:prSet>
      <dgm:spPr/>
      <dgm:t>
        <a:bodyPr/>
        <a:lstStyle/>
        <a:p>
          <a:endParaRPr lang="en-US"/>
        </a:p>
      </dgm:t>
    </dgm:pt>
    <dgm:pt modelId="{FDDACDF9-B2A6-4F02-8BA3-1DF7D684CCCA}" type="pres">
      <dgm:prSet presAssocID="{A2FEB641-E6B2-4A36-99D5-E65A35722894}" presName="node" presStyleLbl="node1" presStyleIdx="0" presStyleCnt="6">
        <dgm:presLayoutVars>
          <dgm:bulletEnabled val="1"/>
        </dgm:presLayoutVars>
      </dgm:prSet>
      <dgm:spPr/>
      <dgm:t>
        <a:bodyPr/>
        <a:lstStyle/>
        <a:p>
          <a:endParaRPr lang="en-US"/>
        </a:p>
      </dgm:t>
    </dgm:pt>
    <dgm:pt modelId="{0E4D55F2-1365-43E5-A1E4-3688C2016E90}" type="pres">
      <dgm:prSet presAssocID="{E60C171F-4313-4EB9-8FA4-4CD12C16C890}" presName="sibTrans" presStyleLbl="sibTrans2D1" presStyleIdx="0" presStyleCnt="6"/>
      <dgm:spPr/>
      <dgm:t>
        <a:bodyPr/>
        <a:lstStyle/>
        <a:p>
          <a:endParaRPr lang="en-US"/>
        </a:p>
      </dgm:t>
    </dgm:pt>
    <dgm:pt modelId="{E8B64294-91B9-4D8F-BADD-EE98B217AA22}" type="pres">
      <dgm:prSet presAssocID="{E60C171F-4313-4EB9-8FA4-4CD12C16C890}" presName="connectorText" presStyleLbl="sibTrans2D1" presStyleIdx="0" presStyleCnt="6"/>
      <dgm:spPr/>
      <dgm:t>
        <a:bodyPr/>
        <a:lstStyle/>
        <a:p>
          <a:endParaRPr lang="en-US"/>
        </a:p>
      </dgm:t>
    </dgm:pt>
    <dgm:pt modelId="{13A65390-C6B8-4D51-B92D-13027A1804BF}" type="pres">
      <dgm:prSet presAssocID="{2E8B7ADD-450C-4DE9-BFFF-6D4429FD4D07}" presName="node" presStyleLbl="node1" presStyleIdx="1" presStyleCnt="6">
        <dgm:presLayoutVars>
          <dgm:bulletEnabled val="1"/>
        </dgm:presLayoutVars>
      </dgm:prSet>
      <dgm:spPr/>
      <dgm:t>
        <a:bodyPr/>
        <a:lstStyle/>
        <a:p>
          <a:endParaRPr lang="en-US"/>
        </a:p>
      </dgm:t>
    </dgm:pt>
    <dgm:pt modelId="{48CFA8E7-ED03-43C4-AEB2-70DA413B0E50}" type="pres">
      <dgm:prSet presAssocID="{071F7207-391F-46A7-ACCC-A98F543A0F30}" presName="sibTrans" presStyleLbl="sibTrans2D1" presStyleIdx="1" presStyleCnt="6"/>
      <dgm:spPr/>
      <dgm:t>
        <a:bodyPr/>
        <a:lstStyle/>
        <a:p>
          <a:endParaRPr lang="en-US"/>
        </a:p>
      </dgm:t>
    </dgm:pt>
    <dgm:pt modelId="{380EBD98-7641-43DF-AF8A-E2B13F9D752F}" type="pres">
      <dgm:prSet presAssocID="{071F7207-391F-46A7-ACCC-A98F543A0F30}" presName="connectorText" presStyleLbl="sibTrans2D1" presStyleIdx="1" presStyleCnt="6"/>
      <dgm:spPr/>
      <dgm:t>
        <a:bodyPr/>
        <a:lstStyle/>
        <a:p>
          <a:endParaRPr lang="en-US"/>
        </a:p>
      </dgm:t>
    </dgm:pt>
    <dgm:pt modelId="{467665BC-6295-43FE-893D-FAE63BCB7262}" type="pres">
      <dgm:prSet presAssocID="{AFC3BFA8-A444-49D7-AFDD-7EBFBC444DBB}" presName="node" presStyleLbl="node1" presStyleIdx="2" presStyleCnt="6">
        <dgm:presLayoutVars>
          <dgm:bulletEnabled val="1"/>
        </dgm:presLayoutVars>
      </dgm:prSet>
      <dgm:spPr/>
      <dgm:t>
        <a:bodyPr/>
        <a:lstStyle/>
        <a:p>
          <a:endParaRPr lang="en-US"/>
        </a:p>
      </dgm:t>
    </dgm:pt>
    <dgm:pt modelId="{F8452EE5-1681-43F2-BAC8-75587B2F3348}" type="pres">
      <dgm:prSet presAssocID="{BB1EFC8B-DF75-44EB-9070-A2204FDC538D}" presName="sibTrans" presStyleLbl="sibTrans2D1" presStyleIdx="2" presStyleCnt="6"/>
      <dgm:spPr/>
      <dgm:t>
        <a:bodyPr/>
        <a:lstStyle/>
        <a:p>
          <a:endParaRPr lang="en-US"/>
        </a:p>
      </dgm:t>
    </dgm:pt>
    <dgm:pt modelId="{C805FC5D-F9A7-45E2-9F8B-960E565E5A17}" type="pres">
      <dgm:prSet presAssocID="{BB1EFC8B-DF75-44EB-9070-A2204FDC538D}" presName="connectorText" presStyleLbl="sibTrans2D1" presStyleIdx="2" presStyleCnt="6"/>
      <dgm:spPr/>
      <dgm:t>
        <a:bodyPr/>
        <a:lstStyle/>
        <a:p>
          <a:endParaRPr lang="en-US"/>
        </a:p>
      </dgm:t>
    </dgm:pt>
    <dgm:pt modelId="{4E1BC339-26CC-4974-8A4C-D72CFD270C59}" type="pres">
      <dgm:prSet presAssocID="{1488F6C8-8035-4B32-8BE3-63C7FFA4D339}" presName="node" presStyleLbl="node1" presStyleIdx="3" presStyleCnt="6">
        <dgm:presLayoutVars>
          <dgm:bulletEnabled val="1"/>
        </dgm:presLayoutVars>
      </dgm:prSet>
      <dgm:spPr/>
      <dgm:t>
        <a:bodyPr/>
        <a:lstStyle/>
        <a:p>
          <a:endParaRPr lang="en-US"/>
        </a:p>
      </dgm:t>
    </dgm:pt>
    <dgm:pt modelId="{FF5681AD-231E-47EE-9B0A-AA04D44E9955}" type="pres">
      <dgm:prSet presAssocID="{1015E71D-1F5A-459E-AA6E-26971315EC04}" presName="sibTrans" presStyleLbl="sibTrans2D1" presStyleIdx="3" presStyleCnt="6"/>
      <dgm:spPr/>
      <dgm:t>
        <a:bodyPr/>
        <a:lstStyle/>
        <a:p>
          <a:endParaRPr lang="en-US"/>
        </a:p>
      </dgm:t>
    </dgm:pt>
    <dgm:pt modelId="{054A3FF1-822B-448F-8F42-795D629C43ED}" type="pres">
      <dgm:prSet presAssocID="{1015E71D-1F5A-459E-AA6E-26971315EC04}" presName="connectorText" presStyleLbl="sibTrans2D1" presStyleIdx="3" presStyleCnt="6"/>
      <dgm:spPr/>
      <dgm:t>
        <a:bodyPr/>
        <a:lstStyle/>
        <a:p>
          <a:endParaRPr lang="en-US"/>
        </a:p>
      </dgm:t>
    </dgm:pt>
    <dgm:pt modelId="{10D1791D-539E-4BBE-A587-06202312C398}" type="pres">
      <dgm:prSet presAssocID="{57F18CC5-EC32-469B-A72E-67B2254C6613}" presName="node" presStyleLbl="node1" presStyleIdx="4" presStyleCnt="6">
        <dgm:presLayoutVars>
          <dgm:bulletEnabled val="1"/>
        </dgm:presLayoutVars>
      </dgm:prSet>
      <dgm:spPr/>
      <dgm:t>
        <a:bodyPr/>
        <a:lstStyle/>
        <a:p>
          <a:endParaRPr lang="en-US"/>
        </a:p>
      </dgm:t>
    </dgm:pt>
    <dgm:pt modelId="{84A556F2-A137-4F7D-B7C9-8A520639B095}" type="pres">
      <dgm:prSet presAssocID="{42E23964-95CA-49CB-9951-3269966C6E2D}" presName="sibTrans" presStyleLbl="sibTrans2D1" presStyleIdx="4" presStyleCnt="6"/>
      <dgm:spPr/>
      <dgm:t>
        <a:bodyPr/>
        <a:lstStyle/>
        <a:p>
          <a:endParaRPr lang="en-US"/>
        </a:p>
      </dgm:t>
    </dgm:pt>
    <dgm:pt modelId="{23816DFA-A33A-4C07-8422-6A373A42B431}" type="pres">
      <dgm:prSet presAssocID="{42E23964-95CA-49CB-9951-3269966C6E2D}" presName="connectorText" presStyleLbl="sibTrans2D1" presStyleIdx="4" presStyleCnt="6"/>
      <dgm:spPr/>
      <dgm:t>
        <a:bodyPr/>
        <a:lstStyle/>
        <a:p>
          <a:endParaRPr lang="en-US"/>
        </a:p>
      </dgm:t>
    </dgm:pt>
    <dgm:pt modelId="{F82A8FCF-6C09-4077-A639-38A38C788C07}" type="pres">
      <dgm:prSet presAssocID="{3D6303E1-23D8-457B-B4FB-59121E17D30C}" presName="node" presStyleLbl="node1" presStyleIdx="5" presStyleCnt="6">
        <dgm:presLayoutVars>
          <dgm:bulletEnabled val="1"/>
        </dgm:presLayoutVars>
      </dgm:prSet>
      <dgm:spPr/>
      <dgm:t>
        <a:bodyPr/>
        <a:lstStyle/>
        <a:p>
          <a:endParaRPr lang="en-US"/>
        </a:p>
      </dgm:t>
    </dgm:pt>
    <dgm:pt modelId="{91A0A237-9F89-4E6E-91F1-F100D160BC60}" type="pres">
      <dgm:prSet presAssocID="{73745AC7-0100-44C5-9B98-D2C8F487DBB8}" presName="sibTrans" presStyleLbl="sibTrans2D1" presStyleIdx="5" presStyleCnt="6"/>
      <dgm:spPr/>
      <dgm:t>
        <a:bodyPr/>
        <a:lstStyle/>
        <a:p>
          <a:endParaRPr lang="en-US"/>
        </a:p>
      </dgm:t>
    </dgm:pt>
    <dgm:pt modelId="{8CD13BF6-92CC-4616-BEE1-F98DBEBED902}" type="pres">
      <dgm:prSet presAssocID="{73745AC7-0100-44C5-9B98-D2C8F487DBB8}" presName="connectorText" presStyleLbl="sibTrans2D1" presStyleIdx="5" presStyleCnt="6"/>
      <dgm:spPr/>
      <dgm:t>
        <a:bodyPr/>
        <a:lstStyle/>
        <a:p>
          <a:endParaRPr lang="en-US"/>
        </a:p>
      </dgm:t>
    </dgm:pt>
  </dgm:ptLst>
  <dgm:cxnLst>
    <dgm:cxn modelId="{68559135-FFEC-4288-935E-B15EBA8CC482}" type="presOf" srcId="{A2FEB641-E6B2-4A36-99D5-E65A35722894}" destId="{FDDACDF9-B2A6-4F02-8BA3-1DF7D684CCCA}" srcOrd="0" destOrd="0" presId="urn:microsoft.com/office/officeart/2005/8/layout/cycle2"/>
    <dgm:cxn modelId="{E42C12B8-A356-4088-B814-045EF6629EC5}" type="presOf" srcId="{42E23964-95CA-49CB-9951-3269966C6E2D}" destId="{84A556F2-A137-4F7D-B7C9-8A520639B095}" srcOrd="0" destOrd="0" presId="urn:microsoft.com/office/officeart/2005/8/layout/cycle2"/>
    <dgm:cxn modelId="{FA6E3F8F-F928-4BB3-9604-D154BDD5AF48}" type="presOf" srcId="{42E23964-95CA-49CB-9951-3269966C6E2D}" destId="{23816DFA-A33A-4C07-8422-6A373A42B431}" srcOrd="1" destOrd="0" presId="urn:microsoft.com/office/officeart/2005/8/layout/cycle2"/>
    <dgm:cxn modelId="{F80F743A-68A5-4C54-8BCE-8F02298328FB}" type="presOf" srcId="{1015E71D-1F5A-459E-AA6E-26971315EC04}" destId="{054A3FF1-822B-448F-8F42-795D629C43ED}" srcOrd="1" destOrd="0" presId="urn:microsoft.com/office/officeart/2005/8/layout/cycle2"/>
    <dgm:cxn modelId="{EC896381-E713-4BC6-BDCF-B4B94AA7C76D}" type="presOf" srcId="{BB1EFC8B-DF75-44EB-9070-A2204FDC538D}" destId="{C805FC5D-F9A7-45E2-9F8B-960E565E5A17}" srcOrd="1" destOrd="0" presId="urn:microsoft.com/office/officeart/2005/8/layout/cycle2"/>
    <dgm:cxn modelId="{13DEBD52-1BF5-4BE3-8425-48DC1078D29E}" srcId="{77A55F5C-2A52-41D6-BFEB-B65833F2B954}" destId="{3D6303E1-23D8-457B-B4FB-59121E17D30C}" srcOrd="5" destOrd="0" parTransId="{F3665EAD-E613-47B6-B9C2-AD08DA6DEFAF}" sibTransId="{73745AC7-0100-44C5-9B98-D2C8F487DBB8}"/>
    <dgm:cxn modelId="{D895E58A-AE2D-49EC-A14F-4370CD5797C3}" type="presOf" srcId="{73745AC7-0100-44C5-9B98-D2C8F487DBB8}" destId="{91A0A237-9F89-4E6E-91F1-F100D160BC60}" srcOrd="0" destOrd="0" presId="urn:microsoft.com/office/officeart/2005/8/layout/cycle2"/>
    <dgm:cxn modelId="{C3C083F8-8909-40F5-8BC5-D41F3F655C54}" type="presOf" srcId="{BB1EFC8B-DF75-44EB-9070-A2204FDC538D}" destId="{F8452EE5-1681-43F2-BAC8-75587B2F3348}" srcOrd="0" destOrd="0" presId="urn:microsoft.com/office/officeart/2005/8/layout/cycle2"/>
    <dgm:cxn modelId="{80537DE0-3AB0-44A7-B56E-B83D5442D5E7}" type="presOf" srcId="{071F7207-391F-46A7-ACCC-A98F543A0F30}" destId="{380EBD98-7641-43DF-AF8A-E2B13F9D752F}" srcOrd="1" destOrd="0" presId="urn:microsoft.com/office/officeart/2005/8/layout/cycle2"/>
    <dgm:cxn modelId="{4CEFD052-3751-4E0D-9D24-50BA572807B5}" type="presOf" srcId="{57F18CC5-EC32-469B-A72E-67B2254C6613}" destId="{10D1791D-539E-4BBE-A587-06202312C398}" srcOrd="0" destOrd="0" presId="urn:microsoft.com/office/officeart/2005/8/layout/cycle2"/>
    <dgm:cxn modelId="{4B50888C-0F22-4EBC-8AC6-BB4180984634}" type="presOf" srcId="{071F7207-391F-46A7-ACCC-A98F543A0F30}" destId="{48CFA8E7-ED03-43C4-AEB2-70DA413B0E50}" srcOrd="0" destOrd="0" presId="urn:microsoft.com/office/officeart/2005/8/layout/cycle2"/>
    <dgm:cxn modelId="{B49FA477-AAC1-409B-88A5-DD82F128B0D6}" type="presOf" srcId="{77A55F5C-2A52-41D6-BFEB-B65833F2B954}" destId="{3B961AAA-5B9D-4133-92C2-CE7407970703}" srcOrd="0" destOrd="0" presId="urn:microsoft.com/office/officeart/2005/8/layout/cycle2"/>
    <dgm:cxn modelId="{ABE3ED5E-E3D9-4AF3-A3AB-30AA078048BD}" type="presOf" srcId="{E60C171F-4313-4EB9-8FA4-4CD12C16C890}" destId="{0E4D55F2-1365-43E5-A1E4-3688C2016E90}" srcOrd="0" destOrd="0" presId="urn:microsoft.com/office/officeart/2005/8/layout/cycle2"/>
    <dgm:cxn modelId="{922691FE-C592-4EE4-B458-BA874B2F497E}" type="presOf" srcId="{3D6303E1-23D8-457B-B4FB-59121E17D30C}" destId="{F82A8FCF-6C09-4077-A639-38A38C788C07}" srcOrd="0" destOrd="0" presId="urn:microsoft.com/office/officeart/2005/8/layout/cycle2"/>
    <dgm:cxn modelId="{E959EE48-9AC5-45DF-95DE-61044848D369}" type="presOf" srcId="{AFC3BFA8-A444-49D7-AFDD-7EBFBC444DBB}" destId="{467665BC-6295-43FE-893D-FAE63BCB7262}" srcOrd="0" destOrd="0" presId="urn:microsoft.com/office/officeart/2005/8/layout/cycle2"/>
    <dgm:cxn modelId="{520E5F53-10AE-450D-8514-C0EA040E3CB4}" srcId="{77A55F5C-2A52-41D6-BFEB-B65833F2B954}" destId="{A2FEB641-E6B2-4A36-99D5-E65A35722894}" srcOrd="0" destOrd="0" parTransId="{1EF56B00-5B46-4009-8701-54C78ACA1F7E}" sibTransId="{E60C171F-4313-4EB9-8FA4-4CD12C16C890}"/>
    <dgm:cxn modelId="{4CD187C4-5676-48EB-92D3-E831CA02D70D}" type="presOf" srcId="{1015E71D-1F5A-459E-AA6E-26971315EC04}" destId="{FF5681AD-231E-47EE-9B0A-AA04D44E9955}" srcOrd="0" destOrd="0" presId="urn:microsoft.com/office/officeart/2005/8/layout/cycle2"/>
    <dgm:cxn modelId="{25F26AD2-6037-4CD7-ACC5-B7E22B2A00B0}" srcId="{77A55F5C-2A52-41D6-BFEB-B65833F2B954}" destId="{57F18CC5-EC32-469B-A72E-67B2254C6613}" srcOrd="4" destOrd="0" parTransId="{9333D30A-8DB5-4DA6-BE46-5DE5017D97D5}" sibTransId="{42E23964-95CA-49CB-9951-3269966C6E2D}"/>
    <dgm:cxn modelId="{5C94450E-358B-4502-AF1C-A95FA3259A97}" srcId="{77A55F5C-2A52-41D6-BFEB-B65833F2B954}" destId="{AFC3BFA8-A444-49D7-AFDD-7EBFBC444DBB}" srcOrd="2" destOrd="0" parTransId="{9A048201-45E7-446A-8848-EC5CB1A966BA}" sibTransId="{BB1EFC8B-DF75-44EB-9070-A2204FDC538D}"/>
    <dgm:cxn modelId="{4F2B3BE2-7DBA-4737-89A7-806812266D14}" type="presOf" srcId="{1488F6C8-8035-4B32-8BE3-63C7FFA4D339}" destId="{4E1BC339-26CC-4974-8A4C-D72CFD270C59}" srcOrd="0" destOrd="0" presId="urn:microsoft.com/office/officeart/2005/8/layout/cycle2"/>
    <dgm:cxn modelId="{093C3BCA-EC82-48CF-91CC-195AC07105C7}" srcId="{77A55F5C-2A52-41D6-BFEB-B65833F2B954}" destId="{1488F6C8-8035-4B32-8BE3-63C7FFA4D339}" srcOrd="3" destOrd="0" parTransId="{6BF8DCC8-1FEA-4A14-B8EE-7ACD8E9F4D32}" sibTransId="{1015E71D-1F5A-459E-AA6E-26971315EC04}"/>
    <dgm:cxn modelId="{24264F1F-F077-4DB6-999B-C93DB6BAF3CF}" type="presOf" srcId="{E60C171F-4313-4EB9-8FA4-4CD12C16C890}" destId="{E8B64294-91B9-4D8F-BADD-EE98B217AA22}" srcOrd="1" destOrd="0" presId="urn:microsoft.com/office/officeart/2005/8/layout/cycle2"/>
    <dgm:cxn modelId="{CE41B1E9-8426-4945-8302-5C456F3145DC}" srcId="{77A55F5C-2A52-41D6-BFEB-B65833F2B954}" destId="{2E8B7ADD-450C-4DE9-BFFF-6D4429FD4D07}" srcOrd="1" destOrd="0" parTransId="{A63BC54B-3618-4273-A5F1-C7A10697F363}" sibTransId="{071F7207-391F-46A7-ACCC-A98F543A0F30}"/>
    <dgm:cxn modelId="{60DD4DFC-AAEB-4E7A-8B83-0ADA5C84D55A}" type="presOf" srcId="{73745AC7-0100-44C5-9B98-D2C8F487DBB8}" destId="{8CD13BF6-92CC-4616-BEE1-F98DBEBED902}" srcOrd="1" destOrd="0" presId="urn:microsoft.com/office/officeart/2005/8/layout/cycle2"/>
    <dgm:cxn modelId="{BEDB3CF7-6A90-4235-8698-8CE5BB594D4F}" type="presOf" srcId="{2E8B7ADD-450C-4DE9-BFFF-6D4429FD4D07}" destId="{13A65390-C6B8-4D51-B92D-13027A1804BF}" srcOrd="0" destOrd="0" presId="urn:microsoft.com/office/officeart/2005/8/layout/cycle2"/>
    <dgm:cxn modelId="{063F8EBB-BC8B-491F-B7EA-B27801C209AE}" type="presParOf" srcId="{3B961AAA-5B9D-4133-92C2-CE7407970703}" destId="{FDDACDF9-B2A6-4F02-8BA3-1DF7D684CCCA}" srcOrd="0" destOrd="0" presId="urn:microsoft.com/office/officeart/2005/8/layout/cycle2"/>
    <dgm:cxn modelId="{E8EEA006-0F03-4D37-B65B-3869CBAC0806}" type="presParOf" srcId="{3B961AAA-5B9D-4133-92C2-CE7407970703}" destId="{0E4D55F2-1365-43E5-A1E4-3688C2016E90}" srcOrd="1" destOrd="0" presId="urn:microsoft.com/office/officeart/2005/8/layout/cycle2"/>
    <dgm:cxn modelId="{72B46248-1100-4935-AE93-4A199CCD49F3}" type="presParOf" srcId="{0E4D55F2-1365-43E5-A1E4-3688C2016E90}" destId="{E8B64294-91B9-4D8F-BADD-EE98B217AA22}" srcOrd="0" destOrd="0" presId="urn:microsoft.com/office/officeart/2005/8/layout/cycle2"/>
    <dgm:cxn modelId="{C91E9BD0-C1AA-4A34-A33D-8F572056A188}" type="presParOf" srcId="{3B961AAA-5B9D-4133-92C2-CE7407970703}" destId="{13A65390-C6B8-4D51-B92D-13027A1804BF}" srcOrd="2" destOrd="0" presId="urn:microsoft.com/office/officeart/2005/8/layout/cycle2"/>
    <dgm:cxn modelId="{CE4F8551-7E6D-42D5-B5E8-DCC28A4B1D02}" type="presParOf" srcId="{3B961AAA-5B9D-4133-92C2-CE7407970703}" destId="{48CFA8E7-ED03-43C4-AEB2-70DA413B0E50}" srcOrd="3" destOrd="0" presId="urn:microsoft.com/office/officeart/2005/8/layout/cycle2"/>
    <dgm:cxn modelId="{FDA12A7C-9BB9-44F4-8A57-A92B6008792E}" type="presParOf" srcId="{48CFA8E7-ED03-43C4-AEB2-70DA413B0E50}" destId="{380EBD98-7641-43DF-AF8A-E2B13F9D752F}" srcOrd="0" destOrd="0" presId="urn:microsoft.com/office/officeart/2005/8/layout/cycle2"/>
    <dgm:cxn modelId="{BEF6B28B-0A25-4455-B8AB-FEBEA279F47A}" type="presParOf" srcId="{3B961AAA-5B9D-4133-92C2-CE7407970703}" destId="{467665BC-6295-43FE-893D-FAE63BCB7262}" srcOrd="4" destOrd="0" presId="urn:microsoft.com/office/officeart/2005/8/layout/cycle2"/>
    <dgm:cxn modelId="{6BAB4B15-8D2F-4C8F-B39B-5C5A3D210534}" type="presParOf" srcId="{3B961AAA-5B9D-4133-92C2-CE7407970703}" destId="{F8452EE5-1681-43F2-BAC8-75587B2F3348}" srcOrd="5" destOrd="0" presId="urn:microsoft.com/office/officeart/2005/8/layout/cycle2"/>
    <dgm:cxn modelId="{C19CE1CE-6794-445A-8848-AAD223879352}" type="presParOf" srcId="{F8452EE5-1681-43F2-BAC8-75587B2F3348}" destId="{C805FC5D-F9A7-45E2-9F8B-960E565E5A17}" srcOrd="0" destOrd="0" presId="urn:microsoft.com/office/officeart/2005/8/layout/cycle2"/>
    <dgm:cxn modelId="{0209F92E-8E30-4900-A955-36611C2B2532}" type="presParOf" srcId="{3B961AAA-5B9D-4133-92C2-CE7407970703}" destId="{4E1BC339-26CC-4974-8A4C-D72CFD270C59}" srcOrd="6" destOrd="0" presId="urn:microsoft.com/office/officeart/2005/8/layout/cycle2"/>
    <dgm:cxn modelId="{6778FD6D-5C94-42E5-899B-26E640E70BD6}" type="presParOf" srcId="{3B961AAA-5B9D-4133-92C2-CE7407970703}" destId="{FF5681AD-231E-47EE-9B0A-AA04D44E9955}" srcOrd="7" destOrd="0" presId="urn:microsoft.com/office/officeart/2005/8/layout/cycle2"/>
    <dgm:cxn modelId="{8F585489-C1F1-4644-80BB-1520970DF9E9}" type="presParOf" srcId="{FF5681AD-231E-47EE-9B0A-AA04D44E9955}" destId="{054A3FF1-822B-448F-8F42-795D629C43ED}" srcOrd="0" destOrd="0" presId="urn:microsoft.com/office/officeart/2005/8/layout/cycle2"/>
    <dgm:cxn modelId="{9BAF7EA9-1ABB-4C44-AB33-06149BC7CC78}" type="presParOf" srcId="{3B961AAA-5B9D-4133-92C2-CE7407970703}" destId="{10D1791D-539E-4BBE-A587-06202312C398}" srcOrd="8" destOrd="0" presId="urn:microsoft.com/office/officeart/2005/8/layout/cycle2"/>
    <dgm:cxn modelId="{7279A79E-04DD-4CF1-B02F-95202E9CA3E0}" type="presParOf" srcId="{3B961AAA-5B9D-4133-92C2-CE7407970703}" destId="{84A556F2-A137-4F7D-B7C9-8A520639B095}" srcOrd="9" destOrd="0" presId="urn:microsoft.com/office/officeart/2005/8/layout/cycle2"/>
    <dgm:cxn modelId="{83A120DE-869D-4C7C-B50C-7C0B916AC9BC}" type="presParOf" srcId="{84A556F2-A137-4F7D-B7C9-8A520639B095}" destId="{23816DFA-A33A-4C07-8422-6A373A42B431}" srcOrd="0" destOrd="0" presId="urn:microsoft.com/office/officeart/2005/8/layout/cycle2"/>
    <dgm:cxn modelId="{F76585A2-2742-42CE-B8FD-14173C8C1503}" type="presParOf" srcId="{3B961AAA-5B9D-4133-92C2-CE7407970703}" destId="{F82A8FCF-6C09-4077-A639-38A38C788C07}" srcOrd="10" destOrd="0" presId="urn:microsoft.com/office/officeart/2005/8/layout/cycle2"/>
    <dgm:cxn modelId="{22EFC4B5-E82E-4FED-B40B-8652A73CAA1E}" type="presParOf" srcId="{3B961AAA-5B9D-4133-92C2-CE7407970703}" destId="{91A0A237-9F89-4E6E-91F1-F100D160BC60}" srcOrd="11" destOrd="0" presId="urn:microsoft.com/office/officeart/2005/8/layout/cycle2"/>
    <dgm:cxn modelId="{473FF911-4AD2-4595-A86F-F2C31A37736A}" type="presParOf" srcId="{91A0A237-9F89-4E6E-91F1-F100D160BC60}" destId="{8CD13BF6-92CC-4616-BEE1-F98DBEBED902}"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17E75A-6C1A-4187-AA7B-A345395B06FF}"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6FF559C6-61D9-4015-BDAF-94B8C917FF76}">
      <dgm:prSet phldrT="[Text]"/>
      <dgm:spPr/>
      <dgm:t>
        <a:bodyPr/>
        <a:lstStyle/>
        <a:p>
          <a:r>
            <a:rPr lang="en-US" dirty="0" smtClean="0">
              <a:solidFill>
                <a:schemeClr val="tx1"/>
              </a:solidFill>
            </a:rPr>
            <a:t>Blue Hat</a:t>
          </a:r>
          <a:endParaRPr lang="en-US" dirty="0">
            <a:solidFill>
              <a:schemeClr val="tx1"/>
            </a:solidFill>
          </a:endParaRPr>
        </a:p>
      </dgm:t>
    </dgm:pt>
    <dgm:pt modelId="{E7B9F904-9E85-4A91-9CC1-BE9282523EFE}" type="parTrans" cxnId="{F3629079-79DF-42FF-9B22-5724AD168003}">
      <dgm:prSet/>
      <dgm:spPr/>
      <dgm:t>
        <a:bodyPr/>
        <a:lstStyle/>
        <a:p>
          <a:endParaRPr lang="en-US"/>
        </a:p>
      </dgm:t>
    </dgm:pt>
    <dgm:pt modelId="{B32F4629-DC68-4992-BE83-30FE26EFD26A}" type="sibTrans" cxnId="{F3629079-79DF-42FF-9B22-5724AD168003}">
      <dgm:prSet/>
      <dgm:spPr/>
      <dgm:t>
        <a:bodyPr/>
        <a:lstStyle/>
        <a:p>
          <a:endParaRPr lang="en-US"/>
        </a:p>
      </dgm:t>
    </dgm:pt>
    <dgm:pt modelId="{C908B7D4-87AB-44FE-BE2D-B680EDE0E23D}">
      <dgm:prSet phldrT="[Text]"/>
      <dgm:spPr>
        <a:solidFill>
          <a:srgbClr val="00B050"/>
        </a:solidFill>
      </dgm:spPr>
      <dgm:t>
        <a:bodyPr/>
        <a:lstStyle/>
        <a:p>
          <a:r>
            <a:rPr lang="en-US" dirty="0" smtClean="0">
              <a:solidFill>
                <a:schemeClr val="tx1"/>
              </a:solidFill>
            </a:rPr>
            <a:t>Green Hat</a:t>
          </a:r>
          <a:endParaRPr lang="en-US" dirty="0">
            <a:solidFill>
              <a:schemeClr val="tx1"/>
            </a:solidFill>
          </a:endParaRPr>
        </a:p>
      </dgm:t>
    </dgm:pt>
    <dgm:pt modelId="{C62597F6-2994-40CA-BDE0-417D55611C06}" type="parTrans" cxnId="{16594CAE-4C7D-4287-9C8D-E1467FC540C2}">
      <dgm:prSet/>
      <dgm:spPr/>
      <dgm:t>
        <a:bodyPr/>
        <a:lstStyle/>
        <a:p>
          <a:endParaRPr lang="en-US"/>
        </a:p>
      </dgm:t>
    </dgm:pt>
    <dgm:pt modelId="{DFEE96F9-F859-4D03-9943-D9336B3FF0A4}" type="sibTrans" cxnId="{16594CAE-4C7D-4287-9C8D-E1467FC540C2}">
      <dgm:prSet/>
      <dgm:spPr/>
      <dgm:t>
        <a:bodyPr/>
        <a:lstStyle/>
        <a:p>
          <a:endParaRPr lang="en-US"/>
        </a:p>
      </dgm:t>
    </dgm:pt>
    <dgm:pt modelId="{C9730669-4329-4C81-A7ED-93FCD85F6514}">
      <dgm:prSet phldrT="[Text]"/>
      <dgm:spPr>
        <a:solidFill>
          <a:schemeClr val="bg1"/>
        </a:solidFill>
        <a:ln>
          <a:solidFill>
            <a:schemeClr val="tx1"/>
          </a:solidFill>
        </a:ln>
      </dgm:spPr>
      <dgm:t>
        <a:bodyPr/>
        <a:lstStyle/>
        <a:p>
          <a:r>
            <a:rPr lang="en-US" dirty="0" smtClean="0">
              <a:solidFill>
                <a:schemeClr val="tx1"/>
              </a:solidFill>
            </a:rPr>
            <a:t>White Hat</a:t>
          </a:r>
          <a:endParaRPr lang="en-US" dirty="0">
            <a:solidFill>
              <a:schemeClr val="tx1"/>
            </a:solidFill>
          </a:endParaRPr>
        </a:p>
      </dgm:t>
    </dgm:pt>
    <dgm:pt modelId="{EB5CC3A5-4EC1-4250-8B59-D771C810366A}" type="parTrans" cxnId="{F91C6F3C-5F9F-44C1-B1F1-0E4686F0701F}">
      <dgm:prSet/>
      <dgm:spPr/>
      <dgm:t>
        <a:bodyPr/>
        <a:lstStyle/>
        <a:p>
          <a:endParaRPr lang="en-US"/>
        </a:p>
      </dgm:t>
    </dgm:pt>
    <dgm:pt modelId="{FDF80535-62E8-4953-874D-3B40B319785F}" type="sibTrans" cxnId="{F91C6F3C-5F9F-44C1-B1F1-0E4686F0701F}">
      <dgm:prSet/>
      <dgm:spPr/>
      <dgm:t>
        <a:bodyPr/>
        <a:lstStyle/>
        <a:p>
          <a:endParaRPr lang="en-US"/>
        </a:p>
      </dgm:t>
    </dgm:pt>
    <dgm:pt modelId="{FC50F83D-F3E1-4130-96E5-BB7839398DBE}">
      <dgm:prSet phldrT="[Text]"/>
      <dgm:spPr>
        <a:solidFill>
          <a:srgbClr val="FFFF00"/>
        </a:solidFill>
      </dgm:spPr>
      <dgm:t>
        <a:bodyPr/>
        <a:lstStyle/>
        <a:p>
          <a:r>
            <a:rPr lang="en-US" dirty="0" smtClean="0">
              <a:solidFill>
                <a:schemeClr val="tx1"/>
              </a:solidFill>
            </a:rPr>
            <a:t>Yellow Hat</a:t>
          </a:r>
          <a:endParaRPr lang="en-US" dirty="0">
            <a:solidFill>
              <a:schemeClr val="tx1"/>
            </a:solidFill>
          </a:endParaRPr>
        </a:p>
      </dgm:t>
    </dgm:pt>
    <dgm:pt modelId="{D2D50DFA-7797-4C3A-BFE1-1FD2F4359613}" type="parTrans" cxnId="{B52A2703-64E9-464F-8299-CFFB6A69E78B}">
      <dgm:prSet/>
      <dgm:spPr/>
      <dgm:t>
        <a:bodyPr/>
        <a:lstStyle/>
        <a:p>
          <a:endParaRPr lang="en-US"/>
        </a:p>
      </dgm:t>
    </dgm:pt>
    <dgm:pt modelId="{D5468476-325D-4DF8-84A3-B912186E6FBB}" type="sibTrans" cxnId="{B52A2703-64E9-464F-8299-CFFB6A69E78B}">
      <dgm:prSet/>
      <dgm:spPr/>
      <dgm:t>
        <a:bodyPr/>
        <a:lstStyle/>
        <a:p>
          <a:endParaRPr lang="en-US"/>
        </a:p>
      </dgm:t>
    </dgm:pt>
    <dgm:pt modelId="{36114D1F-FBA1-4F5F-A2F3-D71CD8B3A2BB}">
      <dgm:prSet phldrT="[Text]"/>
      <dgm:spPr>
        <a:solidFill>
          <a:schemeClr val="tx1"/>
        </a:solidFill>
      </dgm:spPr>
      <dgm:t>
        <a:bodyPr/>
        <a:lstStyle/>
        <a:p>
          <a:r>
            <a:rPr lang="en-US" dirty="0" smtClean="0">
              <a:solidFill>
                <a:schemeClr val="bg1"/>
              </a:solidFill>
            </a:rPr>
            <a:t>Black Hat</a:t>
          </a:r>
          <a:endParaRPr lang="en-US" dirty="0">
            <a:solidFill>
              <a:schemeClr val="bg1"/>
            </a:solidFill>
          </a:endParaRPr>
        </a:p>
      </dgm:t>
    </dgm:pt>
    <dgm:pt modelId="{DF71BBAC-5414-481E-BB90-A2C33870F2D4}" type="parTrans" cxnId="{5F773E1D-0561-43DA-9E37-77F2A262D9E4}">
      <dgm:prSet/>
      <dgm:spPr/>
      <dgm:t>
        <a:bodyPr/>
        <a:lstStyle/>
        <a:p>
          <a:endParaRPr lang="en-US"/>
        </a:p>
      </dgm:t>
    </dgm:pt>
    <dgm:pt modelId="{5ACBAB61-1391-40F6-85CD-D67CDC6B0B22}" type="sibTrans" cxnId="{5F773E1D-0561-43DA-9E37-77F2A262D9E4}">
      <dgm:prSet/>
      <dgm:spPr/>
      <dgm:t>
        <a:bodyPr/>
        <a:lstStyle/>
        <a:p>
          <a:endParaRPr lang="en-US"/>
        </a:p>
      </dgm:t>
    </dgm:pt>
    <dgm:pt modelId="{250842C6-9C13-4B11-AAE7-EC6843F9498C}">
      <dgm:prSet phldrT="[Text]"/>
      <dgm:spPr>
        <a:solidFill>
          <a:srgbClr val="FF0000"/>
        </a:solidFill>
      </dgm:spPr>
      <dgm:t>
        <a:bodyPr/>
        <a:lstStyle/>
        <a:p>
          <a:r>
            <a:rPr lang="en-US" dirty="0" smtClean="0">
              <a:solidFill>
                <a:schemeClr val="tx1"/>
              </a:solidFill>
            </a:rPr>
            <a:t>Red Hat</a:t>
          </a:r>
          <a:endParaRPr lang="en-US" dirty="0">
            <a:solidFill>
              <a:schemeClr val="tx1"/>
            </a:solidFill>
          </a:endParaRPr>
        </a:p>
      </dgm:t>
    </dgm:pt>
    <dgm:pt modelId="{9B2E013F-C09D-4411-BAA4-D92F2CA7FF12}" type="parTrans" cxnId="{A67928A8-20D6-4127-B8B0-4B8B4992FD3B}">
      <dgm:prSet/>
      <dgm:spPr/>
      <dgm:t>
        <a:bodyPr/>
        <a:lstStyle/>
        <a:p>
          <a:endParaRPr lang="en-US"/>
        </a:p>
      </dgm:t>
    </dgm:pt>
    <dgm:pt modelId="{F2A52A36-8F1E-4C71-8251-5FCCB993EC52}" type="sibTrans" cxnId="{A67928A8-20D6-4127-B8B0-4B8B4992FD3B}">
      <dgm:prSet/>
      <dgm:spPr/>
      <dgm:t>
        <a:bodyPr/>
        <a:lstStyle/>
        <a:p>
          <a:endParaRPr lang="en-US"/>
        </a:p>
      </dgm:t>
    </dgm:pt>
    <dgm:pt modelId="{8BA79E28-A2B8-43C3-92F3-83E1C6E387B9}" type="pres">
      <dgm:prSet presAssocID="{F917E75A-6C1A-4187-AA7B-A345395B06FF}" presName="cycle" presStyleCnt="0">
        <dgm:presLayoutVars>
          <dgm:chMax val="1"/>
          <dgm:dir/>
          <dgm:animLvl val="ctr"/>
          <dgm:resizeHandles val="exact"/>
        </dgm:presLayoutVars>
      </dgm:prSet>
      <dgm:spPr/>
      <dgm:t>
        <a:bodyPr/>
        <a:lstStyle/>
        <a:p>
          <a:endParaRPr lang="en-US"/>
        </a:p>
      </dgm:t>
    </dgm:pt>
    <dgm:pt modelId="{ECD07A38-EA85-41E6-AFB1-E2BE9328AC27}" type="pres">
      <dgm:prSet presAssocID="{6FF559C6-61D9-4015-BDAF-94B8C917FF76}" presName="centerShape" presStyleLbl="node0" presStyleIdx="0" presStyleCnt="1"/>
      <dgm:spPr/>
      <dgm:t>
        <a:bodyPr/>
        <a:lstStyle/>
        <a:p>
          <a:endParaRPr lang="en-US"/>
        </a:p>
      </dgm:t>
    </dgm:pt>
    <dgm:pt modelId="{6F1CF428-E533-482E-AFB1-B36301431811}" type="pres">
      <dgm:prSet presAssocID="{C62597F6-2994-40CA-BDE0-417D55611C06}" presName="Name9" presStyleLbl="parChTrans1D2" presStyleIdx="0" presStyleCnt="5"/>
      <dgm:spPr/>
      <dgm:t>
        <a:bodyPr/>
        <a:lstStyle/>
        <a:p>
          <a:endParaRPr lang="en-US"/>
        </a:p>
      </dgm:t>
    </dgm:pt>
    <dgm:pt modelId="{211104E3-595E-4CB6-B88A-FABF3991D7E9}" type="pres">
      <dgm:prSet presAssocID="{C62597F6-2994-40CA-BDE0-417D55611C06}" presName="connTx" presStyleLbl="parChTrans1D2" presStyleIdx="0" presStyleCnt="5"/>
      <dgm:spPr/>
      <dgm:t>
        <a:bodyPr/>
        <a:lstStyle/>
        <a:p>
          <a:endParaRPr lang="en-US"/>
        </a:p>
      </dgm:t>
    </dgm:pt>
    <dgm:pt modelId="{E0A1706D-F3F8-41BF-9475-ED62414510BE}" type="pres">
      <dgm:prSet presAssocID="{C908B7D4-87AB-44FE-BE2D-B680EDE0E23D}" presName="node" presStyleLbl="node1" presStyleIdx="0" presStyleCnt="5">
        <dgm:presLayoutVars>
          <dgm:bulletEnabled val="1"/>
        </dgm:presLayoutVars>
      </dgm:prSet>
      <dgm:spPr/>
      <dgm:t>
        <a:bodyPr/>
        <a:lstStyle/>
        <a:p>
          <a:endParaRPr lang="en-US"/>
        </a:p>
      </dgm:t>
    </dgm:pt>
    <dgm:pt modelId="{E8FA3211-8209-4454-AD84-7885E50428DF}" type="pres">
      <dgm:prSet presAssocID="{EB5CC3A5-4EC1-4250-8B59-D771C810366A}" presName="Name9" presStyleLbl="parChTrans1D2" presStyleIdx="1" presStyleCnt="5"/>
      <dgm:spPr/>
      <dgm:t>
        <a:bodyPr/>
        <a:lstStyle/>
        <a:p>
          <a:endParaRPr lang="en-US"/>
        </a:p>
      </dgm:t>
    </dgm:pt>
    <dgm:pt modelId="{59F03C1A-BDCE-4D6F-9A6B-960CC8503840}" type="pres">
      <dgm:prSet presAssocID="{EB5CC3A5-4EC1-4250-8B59-D771C810366A}" presName="connTx" presStyleLbl="parChTrans1D2" presStyleIdx="1" presStyleCnt="5"/>
      <dgm:spPr/>
      <dgm:t>
        <a:bodyPr/>
        <a:lstStyle/>
        <a:p>
          <a:endParaRPr lang="en-US"/>
        </a:p>
      </dgm:t>
    </dgm:pt>
    <dgm:pt modelId="{2AEECE11-1E1F-4964-A08A-DD6FB38EA248}" type="pres">
      <dgm:prSet presAssocID="{C9730669-4329-4C81-A7ED-93FCD85F6514}" presName="node" presStyleLbl="node1" presStyleIdx="1" presStyleCnt="5">
        <dgm:presLayoutVars>
          <dgm:bulletEnabled val="1"/>
        </dgm:presLayoutVars>
      </dgm:prSet>
      <dgm:spPr/>
      <dgm:t>
        <a:bodyPr/>
        <a:lstStyle/>
        <a:p>
          <a:endParaRPr lang="en-US"/>
        </a:p>
      </dgm:t>
    </dgm:pt>
    <dgm:pt modelId="{74F84F27-4E8E-4789-B94C-44F1CE5F3D08}" type="pres">
      <dgm:prSet presAssocID="{D2D50DFA-7797-4C3A-BFE1-1FD2F4359613}" presName="Name9" presStyleLbl="parChTrans1D2" presStyleIdx="2" presStyleCnt="5"/>
      <dgm:spPr/>
      <dgm:t>
        <a:bodyPr/>
        <a:lstStyle/>
        <a:p>
          <a:endParaRPr lang="en-US"/>
        </a:p>
      </dgm:t>
    </dgm:pt>
    <dgm:pt modelId="{4E0541C9-D254-4856-A03C-7A7AB88E19FF}" type="pres">
      <dgm:prSet presAssocID="{D2D50DFA-7797-4C3A-BFE1-1FD2F4359613}" presName="connTx" presStyleLbl="parChTrans1D2" presStyleIdx="2" presStyleCnt="5"/>
      <dgm:spPr/>
      <dgm:t>
        <a:bodyPr/>
        <a:lstStyle/>
        <a:p>
          <a:endParaRPr lang="en-US"/>
        </a:p>
      </dgm:t>
    </dgm:pt>
    <dgm:pt modelId="{3254F054-059F-4ECA-AEE2-84956C80405F}" type="pres">
      <dgm:prSet presAssocID="{FC50F83D-F3E1-4130-96E5-BB7839398DBE}" presName="node" presStyleLbl="node1" presStyleIdx="2" presStyleCnt="5">
        <dgm:presLayoutVars>
          <dgm:bulletEnabled val="1"/>
        </dgm:presLayoutVars>
      </dgm:prSet>
      <dgm:spPr/>
      <dgm:t>
        <a:bodyPr/>
        <a:lstStyle/>
        <a:p>
          <a:endParaRPr lang="en-US"/>
        </a:p>
      </dgm:t>
    </dgm:pt>
    <dgm:pt modelId="{A59ADC8C-3E73-4F5C-830D-5C8D3FE27C16}" type="pres">
      <dgm:prSet presAssocID="{DF71BBAC-5414-481E-BB90-A2C33870F2D4}" presName="Name9" presStyleLbl="parChTrans1D2" presStyleIdx="3" presStyleCnt="5"/>
      <dgm:spPr/>
      <dgm:t>
        <a:bodyPr/>
        <a:lstStyle/>
        <a:p>
          <a:endParaRPr lang="en-US"/>
        </a:p>
      </dgm:t>
    </dgm:pt>
    <dgm:pt modelId="{6B599A98-5B2A-429E-88F3-D419E5900BE0}" type="pres">
      <dgm:prSet presAssocID="{DF71BBAC-5414-481E-BB90-A2C33870F2D4}" presName="connTx" presStyleLbl="parChTrans1D2" presStyleIdx="3" presStyleCnt="5"/>
      <dgm:spPr/>
      <dgm:t>
        <a:bodyPr/>
        <a:lstStyle/>
        <a:p>
          <a:endParaRPr lang="en-US"/>
        </a:p>
      </dgm:t>
    </dgm:pt>
    <dgm:pt modelId="{64FC8898-B544-4896-9E7E-6D05844A7B9C}" type="pres">
      <dgm:prSet presAssocID="{36114D1F-FBA1-4F5F-A2F3-D71CD8B3A2BB}" presName="node" presStyleLbl="node1" presStyleIdx="3" presStyleCnt="5">
        <dgm:presLayoutVars>
          <dgm:bulletEnabled val="1"/>
        </dgm:presLayoutVars>
      </dgm:prSet>
      <dgm:spPr/>
      <dgm:t>
        <a:bodyPr/>
        <a:lstStyle/>
        <a:p>
          <a:endParaRPr lang="en-US"/>
        </a:p>
      </dgm:t>
    </dgm:pt>
    <dgm:pt modelId="{E1A5FED8-BF30-4C8E-9A3D-0E7204E68585}" type="pres">
      <dgm:prSet presAssocID="{9B2E013F-C09D-4411-BAA4-D92F2CA7FF12}" presName="Name9" presStyleLbl="parChTrans1D2" presStyleIdx="4" presStyleCnt="5"/>
      <dgm:spPr/>
      <dgm:t>
        <a:bodyPr/>
        <a:lstStyle/>
        <a:p>
          <a:endParaRPr lang="en-US"/>
        </a:p>
      </dgm:t>
    </dgm:pt>
    <dgm:pt modelId="{0885B440-E7CD-446C-82F4-F3585282EF4A}" type="pres">
      <dgm:prSet presAssocID="{9B2E013F-C09D-4411-BAA4-D92F2CA7FF12}" presName="connTx" presStyleLbl="parChTrans1D2" presStyleIdx="4" presStyleCnt="5"/>
      <dgm:spPr/>
      <dgm:t>
        <a:bodyPr/>
        <a:lstStyle/>
        <a:p>
          <a:endParaRPr lang="en-US"/>
        </a:p>
      </dgm:t>
    </dgm:pt>
    <dgm:pt modelId="{781F73EB-C47A-482B-85F3-3AE1D1033A1B}" type="pres">
      <dgm:prSet presAssocID="{250842C6-9C13-4B11-AAE7-EC6843F9498C}" presName="node" presStyleLbl="node1" presStyleIdx="4" presStyleCnt="5">
        <dgm:presLayoutVars>
          <dgm:bulletEnabled val="1"/>
        </dgm:presLayoutVars>
      </dgm:prSet>
      <dgm:spPr/>
      <dgm:t>
        <a:bodyPr/>
        <a:lstStyle/>
        <a:p>
          <a:endParaRPr lang="en-US"/>
        </a:p>
      </dgm:t>
    </dgm:pt>
  </dgm:ptLst>
  <dgm:cxnLst>
    <dgm:cxn modelId="{F3629079-79DF-42FF-9B22-5724AD168003}" srcId="{F917E75A-6C1A-4187-AA7B-A345395B06FF}" destId="{6FF559C6-61D9-4015-BDAF-94B8C917FF76}" srcOrd="0" destOrd="0" parTransId="{E7B9F904-9E85-4A91-9CC1-BE9282523EFE}" sibTransId="{B32F4629-DC68-4992-BE83-30FE26EFD26A}"/>
    <dgm:cxn modelId="{1BABBF07-D98D-4512-BBD9-26FB5B8EF16C}" type="presOf" srcId="{36114D1F-FBA1-4F5F-A2F3-D71CD8B3A2BB}" destId="{64FC8898-B544-4896-9E7E-6D05844A7B9C}" srcOrd="0" destOrd="0" presId="urn:microsoft.com/office/officeart/2005/8/layout/radial1"/>
    <dgm:cxn modelId="{5F773E1D-0561-43DA-9E37-77F2A262D9E4}" srcId="{6FF559C6-61D9-4015-BDAF-94B8C917FF76}" destId="{36114D1F-FBA1-4F5F-A2F3-D71CD8B3A2BB}" srcOrd="3" destOrd="0" parTransId="{DF71BBAC-5414-481E-BB90-A2C33870F2D4}" sibTransId="{5ACBAB61-1391-40F6-85CD-D67CDC6B0B22}"/>
    <dgm:cxn modelId="{72E7EF5A-E439-4591-951C-EBA86D76879D}" type="presOf" srcId="{6FF559C6-61D9-4015-BDAF-94B8C917FF76}" destId="{ECD07A38-EA85-41E6-AFB1-E2BE9328AC27}" srcOrd="0" destOrd="0" presId="urn:microsoft.com/office/officeart/2005/8/layout/radial1"/>
    <dgm:cxn modelId="{BFC8D6DD-6EA0-4995-9713-4060D08B5706}" type="presOf" srcId="{9B2E013F-C09D-4411-BAA4-D92F2CA7FF12}" destId="{E1A5FED8-BF30-4C8E-9A3D-0E7204E68585}" srcOrd="0" destOrd="0" presId="urn:microsoft.com/office/officeart/2005/8/layout/radial1"/>
    <dgm:cxn modelId="{81BF4373-6CB2-4CE0-923F-7EFDF61AC23B}" type="presOf" srcId="{9B2E013F-C09D-4411-BAA4-D92F2CA7FF12}" destId="{0885B440-E7CD-446C-82F4-F3585282EF4A}" srcOrd="1" destOrd="0" presId="urn:microsoft.com/office/officeart/2005/8/layout/radial1"/>
    <dgm:cxn modelId="{F17AE9F3-B7DF-44ED-93E8-0F1AB053F43D}" type="presOf" srcId="{FC50F83D-F3E1-4130-96E5-BB7839398DBE}" destId="{3254F054-059F-4ECA-AEE2-84956C80405F}" srcOrd="0" destOrd="0" presId="urn:microsoft.com/office/officeart/2005/8/layout/radial1"/>
    <dgm:cxn modelId="{D1150949-F937-4C8F-B488-B6CF54DE4665}" type="presOf" srcId="{250842C6-9C13-4B11-AAE7-EC6843F9498C}" destId="{781F73EB-C47A-482B-85F3-3AE1D1033A1B}" srcOrd="0" destOrd="0" presId="urn:microsoft.com/office/officeart/2005/8/layout/radial1"/>
    <dgm:cxn modelId="{AAF5C86D-6246-4BBF-A0F0-CA3F0CD2C5DE}" type="presOf" srcId="{DF71BBAC-5414-481E-BB90-A2C33870F2D4}" destId="{6B599A98-5B2A-429E-88F3-D419E5900BE0}" srcOrd="1" destOrd="0" presId="urn:microsoft.com/office/officeart/2005/8/layout/radial1"/>
    <dgm:cxn modelId="{A67928A8-20D6-4127-B8B0-4B8B4992FD3B}" srcId="{6FF559C6-61D9-4015-BDAF-94B8C917FF76}" destId="{250842C6-9C13-4B11-AAE7-EC6843F9498C}" srcOrd="4" destOrd="0" parTransId="{9B2E013F-C09D-4411-BAA4-D92F2CA7FF12}" sibTransId="{F2A52A36-8F1E-4C71-8251-5FCCB993EC52}"/>
    <dgm:cxn modelId="{B52A2703-64E9-464F-8299-CFFB6A69E78B}" srcId="{6FF559C6-61D9-4015-BDAF-94B8C917FF76}" destId="{FC50F83D-F3E1-4130-96E5-BB7839398DBE}" srcOrd="2" destOrd="0" parTransId="{D2D50DFA-7797-4C3A-BFE1-1FD2F4359613}" sibTransId="{D5468476-325D-4DF8-84A3-B912186E6FBB}"/>
    <dgm:cxn modelId="{F91C6F3C-5F9F-44C1-B1F1-0E4686F0701F}" srcId="{6FF559C6-61D9-4015-BDAF-94B8C917FF76}" destId="{C9730669-4329-4C81-A7ED-93FCD85F6514}" srcOrd="1" destOrd="0" parTransId="{EB5CC3A5-4EC1-4250-8B59-D771C810366A}" sibTransId="{FDF80535-62E8-4953-874D-3B40B319785F}"/>
    <dgm:cxn modelId="{1269C792-B28D-4E4C-830D-ECC07C385489}" type="presOf" srcId="{F917E75A-6C1A-4187-AA7B-A345395B06FF}" destId="{8BA79E28-A2B8-43C3-92F3-83E1C6E387B9}" srcOrd="0" destOrd="0" presId="urn:microsoft.com/office/officeart/2005/8/layout/radial1"/>
    <dgm:cxn modelId="{03413D83-6A60-4644-B335-BE0310B011B3}" type="presOf" srcId="{C9730669-4329-4C81-A7ED-93FCD85F6514}" destId="{2AEECE11-1E1F-4964-A08A-DD6FB38EA248}" srcOrd="0" destOrd="0" presId="urn:microsoft.com/office/officeart/2005/8/layout/radial1"/>
    <dgm:cxn modelId="{16594CAE-4C7D-4287-9C8D-E1467FC540C2}" srcId="{6FF559C6-61D9-4015-BDAF-94B8C917FF76}" destId="{C908B7D4-87AB-44FE-BE2D-B680EDE0E23D}" srcOrd="0" destOrd="0" parTransId="{C62597F6-2994-40CA-BDE0-417D55611C06}" sibTransId="{DFEE96F9-F859-4D03-9943-D9336B3FF0A4}"/>
    <dgm:cxn modelId="{86AAD851-003D-4395-8BF7-17F95D1C4626}" type="presOf" srcId="{C62597F6-2994-40CA-BDE0-417D55611C06}" destId="{211104E3-595E-4CB6-B88A-FABF3991D7E9}" srcOrd="1" destOrd="0" presId="urn:microsoft.com/office/officeart/2005/8/layout/radial1"/>
    <dgm:cxn modelId="{7DA3F3DD-7700-4047-8DED-E70509C97C76}" type="presOf" srcId="{EB5CC3A5-4EC1-4250-8B59-D771C810366A}" destId="{59F03C1A-BDCE-4D6F-9A6B-960CC8503840}" srcOrd="1" destOrd="0" presId="urn:microsoft.com/office/officeart/2005/8/layout/radial1"/>
    <dgm:cxn modelId="{EC574348-90F0-4EA0-B71F-EF6A7F0F43BD}" type="presOf" srcId="{C908B7D4-87AB-44FE-BE2D-B680EDE0E23D}" destId="{E0A1706D-F3F8-41BF-9475-ED62414510BE}" srcOrd="0" destOrd="0" presId="urn:microsoft.com/office/officeart/2005/8/layout/radial1"/>
    <dgm:cxn modelId="{3CDFB0BB-3EEF-422C-8F90-9691DCFE7522}" type="presOf" srcId="{D2D50DFA-7797-4C3A-BFE1-1FD2F4359613}" destId="{4E0541C9-D254-4856-A03C-7A7AB88E19FF}" srcOrd="1" destOrd="0" presId="urn:microsoft.com/office/officeart/2005/8/layout/radial1"/>
    <dgm:cxn modelId="{7968D79B-8A6E-49E5-B11A-B1FEBBF4DDF1}" type="presOf" srcId="{C62597F6-2994-40CA-BDE0-417D55611C06}" destId="{6F1CF428-E533-482E-AFB1-B36301431811}" srcOrd="0" destOrd="0" presId="urn:microsoft.com/office/officeart/2005/8/layout/radial1"/>
    <dgm:cxn modelId="{79B9D8B7-A804-4F7D-B841-0360243357D0}" type="presOf" srcId="{DF71BBAC-5414-481E-BB90-A2C33870F2D4}" destId="{A59ADC8C-3E73-4F5C-830D-5C8D3FE27C16}" srcOrd="0" destOrd="0" presId="urn:microsoft.com/office/officeart/2005/8/layout/radial1"/>
    <dgm:cxn modelId="{E0594037-DA57-4E6F-8C80-6195D59E9F97}" type="presOf" srcId="{D2D50DFA-7797-4C3A-BFE1-1FD2F4359613}" destId="{74F84F27-4E8E-4789-B94C-44F1CE5F3D08}" srcOrd="0" destOrd="0" presId="urn:microsoft.com/office/officeart/2005/8/layout/radial1"/>
    <dgm:cxn modelId="{18C4EFB9-7527-4D20-969F-8EF6EE272783}" type="presOf" srcId="{EB5CC3A5-4EC1-4250-8B59-D771C810366A}" destId="{E8FA3211-8209-4454-AD84-7885E50428DF}" srcOrd="0" destOrd="0" presId="urn:microsoft.com/office/officeart/2005/8/layout/radial1"/>
    <dgm:cxn modelId="{82A2B548-C6FE-4224-8239-AF5B0AD99746}" type="presParOf" srcId="{8BA79E28-A2B8-43C3-92F3-83E1C6E387B9}" destId="{ECD07A38-EA85-41E6-AFB1-E2BE9328AC27}" srcOrd="0" destOrd="0" presId="urn:microsoft.com/office/officeart/2005/8/layout/radial1"/>
    <dgm:cxn modelId="{2CA330DB-61B2-4AAB-9CBE-BCA51D46F2A3}" type="presParOf" srcId="{8BA79E28-A2B8-43C3-92F3-83E1C6E387B9}" destId="{6F1CF428-E533-482E-AFB1-B36301431811}" srcOrd="1" destOrd="0" presId="urn:microsoft.com/office/officeart/2005/8/layout/radial1"/>
    <dgm:cxn modelId="{E3993871-BE85-4D74-8ABF-2D440FDD902E}" type="presParOf" srcId="{6F1CF428-E533-482E-AFB1-B36301431811}" destId="{211104E3-595E-4CB6-B88A-FABF3991D7E9}" srcOrd="0" destOrd="0" presId="urn:microsoft.com/office/officeart/2005/8/layout/radial1"/>
    <dgm:cxn modelId="{FE31812B-144A-4337-A8A0-75420DFE00EE}" type="presParOf" srcId="{8BA79E28-A2B8-43C3-92F3-83E1C6E387B9}" destId="{E0A1706D-F3F8-41BF-9475-ED62414510BE}" srcOrd="2" destOrd="0" presId="urn:microsoft.com/office/officeart/2005/8/layout/radial1"/>
    <dgm:cxn modelId="{3B53B6DF-5736-4CF9-8481-3B3790112F00}" type="presParOf" srcId="{8BA79E28-A2B8-43C3-92F3-83E1C6E387B9}" destId="{E8FA3211-8209-4454-AD84-7885E50428DF}" srcOrd="3" destOrd="0" presId="urn:microsoft.com/office/officeart/2005/8/layout/radial1"/>
    <dgm:cxn modelId="{BD167A71-6F94-446C-838B-786C6C1C64F5}" type="presParOf" srcId="{E8FA3211-8209-4454-AD84-7885E50428DF}" destId="{59F03C1A-BDCE-4D6F-9A6B-960CC8503840}" srcOrd="0" destOrd="0" presId="urn:microsoft.com/office/officeart/2005/8/layout/radial1"/>
    <dgm:cxn modelId="{E1D1E489-C08F-4386-8D57-7B49F52E3984}" type="presParOf" srcId="{8BA79E28-A2B8-43C3-92F3-83E1C6E387B9}" destId="{2AEECE11-1E1F-4964-A08A-DD6FB38EA248}" srcOrd="4" destOrd="0" presId="urn:microsoft.com/office/officeart/2005/8/layout/radial1"/>
    <dgm:cxn modelId="{74A6B72E-1141-48E8-8211-F1AA63439394}" type="presParOf" srcId="{8BA79E28-A2B8-43C3-92F3-83E1C6E387B9}" destId="{74F84F27-4E8E-4789-B94C-44F1CE5F3D08}" srcOrd="5" destOrd="0" presId="urn:microsoft.com/office/officeart/2005/8/layout/radial1"/>
    <dgm:cxn modelId="{D5FA9078-ACAF-4903-A2D9-C2D6DFFA782C}" type="presParOf" srcId="{74F84F27-4E8E-4789-B94C-44F1CE5F3D08}" destId="{4E0541C9-D254-4856-A03C-7A7AB88E19FF}" srcOrd="0" destOrd="0" presId="urn:microsoft.com/office/officeart/2005/8/layout/radial1"/>
    <dgm:cxn modelId="{42D4D078-67BC-452A-84C5-46F315F1CF1F}" type="presParOf" srcId="{8BA79E28-A2B8-43C3-92F3-83E1C6E387B9}" destId="{3254F054-059F-4ECA-AEE2-84956C80405F}" srcOrd="6" destOrd="0" presId="urn:microsoft.com/office/officeart/2005/8/layout/radial1"/>
    <dgm:cxn modelId="{AE092B9C-9FFE-4892-89A9-314F7463B25C}" type="presParOf" srcId="{8BA79E28-A2B8-43C3-92F3-83E1C6E387B9}" destId="{A59ADC8C-3E73-4F5C-830D-5C8D3FE27C16}" srcOrd="7" destOrd="0" presId="urn:microsoft.com/office/officeart/2005/8/layout/radial1"/>
    <dgm:cxn modelId="{A59752A0-89A2-414C-8466-B58F479CB2A8}" type="presParOf" srcId="{A59ADC8C-3E73-4F5C-830D-5C8D3FE27C16}" destId="{6B599A98-5B2A-429E-88F3-D419E5900BE0}" srcOrd="0" destOrd="0" presId="urn:microsoft.com/office/officeart/2005/8/layout/radial1"/>
    <dgm:cxn modelId="{249C02C8-849C-46ED-8296-1A8834CD839D}" type="presParOf" srcId="{8BA79E28-A2B8-43C3-92F3-83E1C6E387B9}" destId="{64FC8898-B544-4896-9E7E-6D05844A7B9C}" srcOrd="8" destOrd="0" presId="urn:microsoft.com/office/officeart/2005/8/layout/radial1"/>
    <dgm:cxn modelId="{734FD8DA-8A10-427E-B995-09AAE54A4535}" type="presParOf" srcId="{8BA79E28-A2B8-43C3-92F3-83E1C6E387B9}" destId="{E1A5FED8-BF30-4C8E-9A3D-0E7204E68585}" srcOrd="9" destOrd="0" presId="urn:microsoft.com/office/officeart/2005/8/layout/radial1"/>
    <dgm:cxn modelId="{7DF35A52-B8BA-4F84-86A0-1AD07EEB8162}" type="presParOf" srcId="{E1A5FED8-BF30-4C8E-9A3D-0E7204E68585}" destId="{0885B440-E7CD-446C-82F4-F3585282EF4A}" srcOrd="0" destOrd="0" presId="urn:microsoft.com/office/officeart/2005/8/layout/radial1"/>
    <dgm:cxn modelId="{BF1FF7EC-2FC7-4EC9-BB65-D17EA90DB771}" type="presParOf" srcId="{8BA79E28-A2B8-43C3-92F3-83E1C6E387B9}" destId="{781F73EB-C47A-482B-85F3-3AE1D1033A1B}"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ACDF9-B2A6-4F02-8BA3-1DF7D684CCCA}">
      <dsp:nvSpPr>
        <dsp:cNvPr id="0" name=""/>
        <dsp:cNvSpPr/>
      </dsp:nvSpPr>
      <dsp:spPr>
        <a:xfrm>
          <a:off x="3509032" y="964"/>
          <a:ext cx="1211535" cy="12115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Symbolic</a:t>
          </a:r>
        </a:p>
        <a:p>
          <a:pPr lvl="0" algn="ctr" defTabSz="533400">
            <a:lnSpc>
              <a:spcPct val="90000"/>
            </a:lnSpc>
            <a:spcBef>
              <a:spcPct val="0"/>
            </a:spcBef>
            <a:spcAft>
              <a:spcPct val="35000"/>
            </a:spcAft>
          </a:pPr>
          <a:r>
            <a:rPr lang="en-US" sz="1200" kern="1200" dirty="0" smtClean="0"/>
            <a:t>(Visual – Abstract)</a:t>
          </a:r>
          <a:endParaRPr lang="en-US" sz="1200" kern="1200" dirty="0"/>
        </a:p>
      </dsp:txBody>
      <dsp:txXfrm>
        <a:off x="3686457" y="178389"/>
        <a:ext cx="856685" cy="856685"/>
      </dsp:txXfrm>
    </dsp:sp>
    <dsp:sp modelId="{0E4D55F2-1365-43E5-A1E4-3688C2016E90}">
      <dsp:nvSpPr>
        <dsp:cNvPr id="0" name=""/>
        <dsp:cNvSpPr/>
      </dsp:nvSpPr>
      <dsp:spPr>
        <a:xfrm rot="1800000">
          <a:off x="4733575" y="852471"/>
          <a:ext cx="321939" cy="4088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4740045" y="910105"/>
        <a:ext cx="225357" cy="245335"/>
      </dsp:txXfrm>
    </dsp:sp>
    <dsp:sp modelId="{13A65390-C6B8-4D51-B92D-13027A1804BF}">
      <dsp:nvSpPr>
        <dsp:cNvPr id="0" name=""/>
        <dsp:cNvSpPr/>
      </dsp:nvSpPr>
      <dsp:spPr>
        <a:xfrm>
          <a:off x="5084304" y="910448"/>
          <a:ext cx="1211535" cy="12115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Written Words (Visual)</a:t>
          </a:r>
          <a:endParaRPr lang="en-US" sz="1200" kern="1200" dirty="0"/>
        </a:p>
      </dsp:txBody>
      <dsp:txXfrm>
        <a:off x="5261729" y="1087873"/>
        <a:ext cx="856685" cy="856685"/>
      </dsp:txXfrm>
    </dsp:sp>
    <dsp:sp modelId="{48CFA8E7-ED03-43C4-AEB2-70DA413B0E50}">
      <dsp:nvSpPr>
        <dsp:cNvPr id="0" name=""/>
        <dsp:cNvSpPr/>
      </dsp:nvSpPr>
      <dsp:spPr>
        <a:xfrm rot="5400000">
          <a:off x="5529102" y="2212141"/>
          <a:ext cx="321939" cy="4088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5577393" y="2245629"/>
        <a:ext cx="225357" cy="245335"/>
      </dsp:txXfrm>
    </dsp:sp>
    <dsp:sp modelId="{467665BC-6295-43FE-893D-FAE63BCB7262}">
      <dsp:nvSpPr>
        <dsp:cNvPr id="0" name=""/>
        <dsp:cNvSpPr/>
      </dsp:nvSpPr>
      <dsp:spPr>
        <a:xfrm>
          <a:off x="5084304" y="2729416"/>
          <a:ext cx="1211535" cy="12115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Spoken Words</a:t>
          </a:r>
        </a:p>
        <a:p>
          <a:pPr lvl="0" algn="ctr" defTabSz="533400">
            <a:lnSpc>
              <a:spcPct val="90000"/>
            </a:lnSpc>
            <a:spcBef>
              <a:spcPct val="0"/>
            </a:spcBef>
            <a:spcAft>
              <a:spcPct val="35000"/>
            </a:spcAft>
          </a:pPr>
          <a:r>
            <a:rPr lang="en-US" sz="1200" kern="1200" dirty="0" smtClean="0"/>
            <a:t>(Verbal)</a:t>
          </a:r>
          <a:endParaRPr lang="en-US" sz="1200" kern="1200" dirty="0"/>
        </a:p>
      </dsp:txBody>
      <dsp:txXfrm>
        <a:off x="5261729" y="2906841"/>
        <a:ext cx="856685" cy="856685"/>
      </dsp:txXfrm>
    </dsp:sp>
    <dsp:sp modelId="{F8452EE5-1681-43F2-BAC8-75587B2F3348}">
      <dsp:nvSpPr>
        <dsp:cNvPr id="0" name=""/>
        <dsp:cNvSpPr/>
      </dsp:nvSpPr>
      <dsp:spPr>
        <a:xfrm rot="9000000">
          <a:off x="4749357" y="3580923"/>
          <a:ext cx="321939" cy="4088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4839469" y="3638557"/>
        <a:ext cx="225357" cy="245335"/>
      </dsp:txXfrm>
    </dsp:sp>
    <dsp:sp modelId="{4E1BC339-26CC-4974-8A4C-D72CFD270C59}">
      <dsp:nvSpPr>
        <dsp:cNvPr id="0" name=""/>
        <dsp:cNvSpPr/>
      </dsp:nvSpPr>
      <dsp:spPr>
        <a:xfrm>
          <a:off x="3509032" y="3638900"/>
          <a:ext cx="1211535" cy="12115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Pictures</a:t>
          </a:r>
        </a:p>
        <a:p>
          <a:pPr lvl="0" algn="ctr" defTabSz="533400">
            <a:lnSpc>
              <a:spcPct val="90000"/>
            </a:lnSpc>
            <a:spcBef>
              <a:spcPct val="0"/>
            </a:spcBef>
            <a:spcAft>
              <a:spcPct val="35000"/>
            </a:spcAft>
          </a:pPr>
          <a:r>
            <a:rPr lang="en-US" sz="1200" kern="1200" dirty="0" smtClean="0"/>
            <a:t>(Visual – Concrete)</a:t>
          </a:r>
          <a:endParaRPr lang="en-US" sz="1200" kern="1200" dirty="0"/>
        </a:p>
      </dsp:txBody>
      <dsp:txXfrm>
        <a:off x="3686457" y="3816325"/>
        <a:ext cx="856685" cy="856685"/>
      </dsp:txXfrm>
    </dsp:sp>
    <dsp:sp modelId="{FF5681AD-231E-47EE-9B0A-AA04D44E9955}">
      <dsp:nvSpPr>
        <dsp:cNvPr id="0" name=""/>
        <dsp:cNvSpPr/>
      </dsp:nvSpPr>
      <dsp:spPr>
        <a:xfrm rot="12600000">
          <a:off x="3174084" y="3590035"/>
          <a:ext cx="321939" cy="4088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3264196" y="3695960"/>
        <a:ext cx="225357" cy="245335"/>
      </dsp:txXfrm>
    </dsp:sp>
    <dsp:sp modelId="{10D1791D-539E-4BBE-A587-06202312C398}">
      <dsp:nvSpPr>
        <dsp:cNvPr id="0" name=""/>
        <dsp:cNvSpPr/>
      </dsp:nvSpPr>
      <dsp:spPr>
        <a:xfrm>
          <a:off x="1933759" y="2729416"/>
          <a:ext cx="1211535" cy="12115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Hands-On Activities</a:t>
          </a:r>
        </a:p>
        <a:p>
          <a:pPr lvl="0" algn="ctr" defTabSz="533400">
            <a:lnSpc>
              <a:spcPct val="90000"/>
            </a:lnSpc>
            <a:spcBef>
              <a:spcPct val="0"/>
            </a:spcBef>
            <a:spcAft>
              <a:spcPct val="35000"/>
            </a:spcAft>
          </a:pPr>
          <a:r>
            <a:rPr lang="en-US" sz="1200" kern="1200" dirty="0" smtClean="0"/>
            <a:t>(Kinesthetic)</a:t>
          </a:r>
          <a:endParaRPr lang="en-US" sz="1200" kern="1200" dirty="0"/>
        </a:p>
      </dsp:txBody>
      <dsp:txXfrm>
        <a:off x="2111184" y="2906841"/>
        <a:ext cx="856685" cy="856685"/>
      </dsp:txXfrm>
    </dsp:sp>
    <dsp:sp modelId="{84A556F2-A137-4F7D-B7C9-8A520639B095}">
      <dsp:nvSpPr>
        <dsp:cNvPr id="0" name=""/>
        <dsp:cNvSpPr/>
      </dsp:nvSpPr>
      <dsp:spPr>
        <a:xfrm rot="16200000">
          <a:off x="2378557" y="2230364"/>
          <a:ext cx="321939" cy="4088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426848" y="2360434"/>
        <a:ext cx="225357" cy="245335"/>
      </dsp:txXfrm>
    </dsp:sp>
    <dsp:sp modelId="{F82A8FCF-6C09-4077-A639-38A38C788C07}">
      <dsp:nvSpPr>
        <dsp:cNvPr id="0" name=""/>
        <dsp:cNvSpPr/>
      </dsp:nvSpPr>
      <dsp:spPr>
        <a:xfrm>
          <a:off x="1933759" y="910448"/>
          <a:ext cx="1211535" cy="121153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Real-World / Global Examples</a:t>
          </a:r>
        </a:p>
        <a:p>
          <a:pPr lvl="0" algn="ctr" defTabSz="533400">
            <a:lnSpc>
              <a:spcPct val="90000"/>
            </a:lnSpc>
            <a:spcBef>
              <a:spcPct val="0"/>
            </a:spcBef>
            <a:spcAft>
              <a:spcPct val="35000"/>
            </a:spcAft>
          </a:pPr>
          <a:r>
            <a:rPr lang="en-US" sz="1200" kern="1200" dirty="0" smtClean="0"/>
            <a:t>(Life)</a:t>
          </a:r>
          <a:endParaRPr lang="en-US" sz="1200" kern="1200" dirty="0"/>
        </a:p>
      </dsp:txBody>
      <dsp:txXfrm>
        <a:off x="2111184" y="1087873"/>
        <a:ext cx="856685" cy="856685"/>
      </dsp:txXfrm>
    </dsp:sp>
    <dsp:sp modelId="{91A0A237-9F89-4E6E-91F1-F100D160BC60}">
      <dsp:nvSpPr>
        <dsp:cNvPr id="0" name=""/>
        <dsp:cNvSpPr/>
      </dsp:nvSpPr>
      <dsp:spPr>
        <a:xfrm rot="19800000">
          <a:off x="3158303" y="861583"/>
          <a:ext cx="321939" cy="40889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164773" y="967508"/>
        <a:ext cx="225357" cy="245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270A9FAA-0751-46A1-8CA6-16B76F9841B9}" type="datetimeFigureOut">
              <a:rPr lang="en-US" smtClean="0"/>
              <a:t>3/13/2015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FB790E0-4CC4-474C-9383-22C8D1B0EB76}" type="slidenum">
              <a:rPr lang="en-US" smtClean="0"/>
              <a:t>‹#›</a:t>
            </a:fld>
            <a:endParaRPr lang="en-US"/>
          </a:p>
        </p:txBody>
      </p:sp>
    </p:spTree>
    <p:extLst>
      <p:ext uri="{BB962C8B-B14F-4D97-AF65-F5344CB8AC3E}">
        <p14:creationId xmlns:p14="http://schemas.microsoft.com/office/powerpoint/2010/main" val="2305528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1440" tIns="45720" rIns="91440" bIns="45720" rtlCol="0"/>
          <a:lstStyle>
            <a:lvl1pPr algn="r">
              <a:defRPr sz="1200"/>
            </a:lvl1pPr>
          </a:lstStyle>
          <a:p>
            <a:fld id="{5370E1C1-BBEF-48E3-A52D-276CEB00E98F}" type="datetimeFigureOut">
              <a:rPr lang="en-US" smtClean="0"/>
              <a:pPr/>
              <a:t>3/13/2015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5B989CA-7DD9-48BE-A64B-6BA2F8BB7E16}" type="slidenum">
              <a:rPr lang="en-US" smtClean="0"/>
              <a:pPr/>
              <a:t>‹#›</a:t>
            </a:fld>
            <a:endParaRPr lang="en-US"/>
          </a:p>
        </p:txBody>
      </p:sp>
    </p:spTree>
    <p:extLst>
      <p:ext uri="{BB962C8B-B14F-4D97-AF65-F5344CB8AC3E}">
        <p14:creationId xmlns:p14="http://schemas.microsoft.com/office/powerpoint/2010/main" val="197667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11ECB2-8587-4502-B020-C31B8538A299}" type="slidenum">
              <a:rPr lang="en-US">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3146335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41EBED-7315-4849-B751-CE41C44ED4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2AF703-CF47-4397-8152-B4D105FDD3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7F999E2-8F93-4F3A-9AC3-83EF3C56416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DB59AF5-0646-4FF6-86CB-178051C6DF9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E663D7-3653-48D2-BC18-60FAB677E0D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2AF703-CF47-4397-8152-B4D105FDD3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0F9E32-BC48-4004-A5AA-33F64F248B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B8553F5-CEB1-4EDA-856E-E700EB67CC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096A22C-5A87-4BE6-A30E-52460F4A943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05FFBCC2-8F63-41C3-9C95-A5CF5DF71B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2F4F98D-0E41-45FC-8997-C35642D2841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429BAB7-1635-4679-8D75-5EDC4E2291E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0F9E32-BC48-4004-A5AA-33F64F248B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41EBED-7315-4849-B751-CE41C44ED4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401359-52D2-4F66-9CD9-02995938B46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78CBE9-E3FE-4F72-BC3A-3C89124A65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68A542-7A57-46FC-B527-1F3DC66A1CC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B900690-BD5B-4F30-9E30-CF4A0F295A6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B4185D0-B49F-408D-9C2B-890BA1E9976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7F999E2-8F93-4F3A-9AC3-83EF3C56416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DB59AF5-0646-4FF6-86CB-178051C6DF9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E663D7-3653-48D2-BC18-60FAB677E0D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2AF703-CF47-4397-8152-B4D105FDD3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B8553F5-CEB1-4EDA-856E-E700EB67CC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0F9E32-BC48-4004-A5AA-33F64F248B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B8553F5-CEB1-4EDA-856E-E700EB67CC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096A22C-5A87-4BE6-A30E-52460F4A943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05FFBCC2-8F63-41C3-9C95-A5CF5DF71B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2F4F98D-0E41-45FC-8997-C35642D2841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429BAB7-1635-4679-8D75-5EDC4E2291E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96B4F3B-7C45-4E05-B308-9BB6C3525A4B}" type="datetimeFigureOut">
              <a:rPr lang="en-US" smtClean="0">
                <a:solidFill>
                  <a:srgbClr val="04617B">
                    <a:shade val="90000"/>
                  </a:srgbClr>
                </a:solidFill>
              </a:rPr>
              <a:pPr/>
              <a:t>3/13/2015</a:t>
            </a:fld>
            <a:endParaRPr lang="en-US">
              <a:solidFill>
                <a:srgbClr val="04617B">
                  <a:shade val="90000"/>
                </a:srgbClr>
              </a:solidFill>
            </a:endParaRPr>
          </a:p>
        </p:txBody>
      </p:sp>
      <p:sp>
        <p:nvSpPr>
          <p:cNvPr id="19" name="Footer Placeholder 18"/>
          <p:cNvSpPr>
            <a:spLocks noGrp="1"/>
          </p:cNvSpPr>
          <p:nvPr>
            <p:ph type="ftr" sz="quarter" idx="11"/>
          </p:nvPr>
        </p:nvSpPr>
        <p:spPr/>
        <p:txBody>
          <a:bodyPr/>
          <a:lstStyle/>
          <a:p>
            <a:endParaRPr lang="en-US">
              <a:solidFill>
                <a:srgbClr val="04617B">
                  <a:shade val="90000"/>
                </a:srgbClr>
              </a:solidFill>
            </a:endParaRPr>
          </a:p>
        </p:txBody>
      </p:sp>
      <p:sp>
        <p:nvSpPr>
          <p:cNvPr id="27" name="Slide Number Placeholder 26"/>
          <p:cNvSpPr>
            <a:spLocks noGrp="1"/>
          </p:cNvSpPr>
          <p:nvPr>
            <p:ph type="sldNum" sz="quarter" idx="12"/>
          </p:nvPr>
        </p:nvSpPr>
        <p:spPr/>
        <p:txBody>
          <a:bodyPr/>
          <a:lstStyle/>
          <a:p>
            <a:fld id="{B4A5A28A-97DB-45A8-8DCD-FFFB58E8DBB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6B4F3B-7C45-4E05-B308-9BB6C3525A4B}" type="datetimeFigureOut">
              <a:rPr lang="en-US" smtClean="0">
                <a:solidFill>
                  <a:srgbClr val="04617B">
                    <a:shade val="90000"/>
                  </a:srgbClr>
                </a:solidFill>
              </a:rPr>
              <a:pPr/>
              <a:t>3/13/2015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4A5A28A-97DB-45A8-8DCD-FFFB58E8DBB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6B4F3B-7C45-4E05-B308-9BB6C3525A4B}" type="datetimeFigureOut">
              <a:rPr lang="en-US" smtClean="0">
                <a:solidFill>
                  <a:srgbClr val="04617B">
                    <a:shade val="90000"/>
                  </a:srgbClr>
                </a:solidFill>
              </a:rPr>
              <a:pPr/>
              <a:t>3/13/2015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4A5A28A-97DB-45A8-8DCD-FFFB58E8DBB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6B4F3B-7C45-4E05-B308-9BB6C3525A4B}" type="datetimeFigureOut">
              <a:rPr lang="en-US" smtClean="0">
                <a:solidFill>
                  <a:srgbClr val="04617B">
                    <a:shade val="90000"/>
                  </a:srgbClr>
                </a:solidFill>
              </a:rPr>
              <a:pPr/>
              <a:t>3/13/2015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4A5A28A-97DB-45A8-8DCD-FFFB58E8DBB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096A22C-5A87-4BE6-A30E-52460F4A943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6B4F3B-7C45-4E05-B308-9BB6C3525A4B}" type="datetimeFigureOut">
              <a:rPr lang="en-US" smtClean="0">
                <a:solidFill>
                  <a:srgbClr val="04617B">
                    <a:shade val="90000"/>
                  </a:srgbClr>
                </a:solidFill>
              </a:rPr>
              <a:pPr/>
              <a:t>3/13/2015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4A5A28A-97DB-45A8-8DCD-FFFB58E8DBB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6B4F3B-7C45-4E05-B308-9BB6C3525A4B}" type="datetimeFigureOut">
              <a:rPr lang="en-US" smtClean="0">
                <a:solidFill>
                  <a:srgbClr val="04617B">
                    <a:shade val="90000"/>
                  </a:srgbClr>
                </a:solidFill>
              </a:rPr>
              <a:pPr/>
              <a:t>3/13/2015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4A5A28A-97DB-45A8-8DCD-FFFB58E8DBB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6B4F3B-7C45-4E05-B308-9BB6C3525A4B}" type="datetimeFigureOut">
              <a:rPr lang="en-US" smtClean="0">
                <a:solidFill>
                  <a:srgbClr val="04617B">
                    <a:shade val="90000"/>
                  </a:srgbClr>
                </a:solidFill>
              </a:rPr>
              <a:pPr/>
              <a:t>3/13/2015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4A5A28A-97DB-45A8-8DCD-FFFB58E8DBB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6B4F3B-7C45-4E05-B308-9BB6C3525A4B}" type="datetimeFigureOut">
              <a:rPr lang="en-US" smtClean="0">
                <a:solidFill>
                  <a:srgbClr val="04617B">
                    <a:shade val="90000"/>
                  </a:srgbClr>
                </a:solidFill>
              </a:rPr>
              <a:pPr/>
              <a:t>3/13/2015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4A5A28A-97DB-45A8-8DCD-FFFB58E8DBB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6B4F3B-7C45-4E05-B308-9BB6C3525A4B}" type="datetimeFigureOut">
              <a:rPr lang="en-US" smtClean="0">
                <a:solidFill>
                  <a:srgbClr val="04617B">
                    <a:shade val="90000"/>
                  </a:srgbClr>
                </a:solidFill>
              </a:rPr>
              <a:pPr/>
              <a:t>3/13/2015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4A5A28A-97DB-45A8-8DCD-FFFB58E8DBB2}"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6B4F3B-7C45-4E05-B308-9BB6C3525A4B}" type="datetimeFigureOut">
              <a:rPr lang="en-US" smtClean="0">
                <a:solidFill>
                  <a:srgbClr val="04617B">
                    <a:shade val="90000"/>
                  </a:srgbClr>
                </a:solidFill>
              </a:rPr>
              <a:pPr/>
              <a:t>3/13/2015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4A5A28A-97DB-45A8-8DCD-FFFB58E8DBB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6B4F3B-7C45-4E05-B308-9BB6C3525A4B}" type="datetimeFigureOut">
              <a:rPr lang="en-US" smtClean="0">
                <a:solidFill>
                  <a:srgbClr val="04617B">
                    <a:shade val="90000"/>
                  </a:srgbClr>
                </a:solidFill>
              </a:rPr>
              <a:pPr/>
              <a:t>3/13/2015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4A5A28A-97DB-45A8-8DCD-FFFB58E8DBB2}"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876800"/>
            <a:ext cx="4495800" cy="609600"/>
          </a:xfrm>
        </p:spPr>
        <p:txBody>
          <a:bodyPr>
            <a:normAutofit/>
          </a:bodyPr>
          <a:lstStyle>
            <a:lvl1pPr algn="ctr">
              <a:defRPr sz="3000" b="1">
                <a:solidFill>
                  <a:srgbClr val="FFFFFF"/>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52400" y="5562600"/>
            <a:ext cx="4114800" cy="533400"/>
          </a:xfrm>
        </p:spPr>
        <p:txBody>
          <a:bodyPr>
            <a:normAutofit/>
          </a:bodyPr>
          <a:lstStyle>
            <a:lvl1pPr marL="0" indent="0" algn="ctr">
              <a:buNone/>
              <a:defRPr sz="26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837FEC37-3758-49F5-8B6E-BAC5C67601E7}" type="datetimeFigureOut">
              <a:rPr lang="en-US">
                <a:solidFill>
                  <a:srgbClr val="000000">
                    <a:tint val="75000"/>
                  </a:srgbClr>
                </a:solidFill>
              </a:rPr>
              <a:pPr>
                <a:defRPr/>
              </a:pPr>
              <a:t>3/13/2015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353B473-B752-4075-BC70-D71ED04240CD}"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D03494-4C8B-4B2A-ABF9-2A936E92F2A0}" type="datetimeFigureOut">
              <a:rPr lang="en-US">
                <a:solidFill>
                  <a:srgbClr val="000000">
                    <a:tint val="75000"/>
                  </a:srgbClr>
                </a:solidFill>
              </a:rPr>
              <a:pPr>
                <a:defRPr/>
              </a:pPr>
              <a:t>3/13/2015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D69B136-2206-45F0-84C3-9182CD584469}"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6BC660-3C6C-42A5-84E2-3A2CC7554A6A}" type="datetimeFigureOut">
              <a:rPr lang="en-US">
                <a:solidFill>
                  <a:srgbClr val="000000">
                    <a:tint val="75000"/>
                  </a:srgbClr>
                </a:solidFill>
              </a:rPr>
              <a:pPr>
                <a:defRPr/>
              </a:pPr>
              <a:t>3/13/2015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A71811D0-9744-4491-8224-68C70AEC5508}"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05FFBCC2-8F63-41C3-9C95-A5CF5DF71B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A3D6941-CC3F-4DFC-9DF4-2838341D3778}" type="datetimeFigureOut">
              <a:rPr lang="en-US">
                <a:solidFill>
                  <a:srgbClr val="000000">
                    <a:tint val="75000"/>
                  </a:srgbClr>
                </a:solidFill>
              </a:rPr>
              <a:pPr>
                <a:defRPr/>
              </a:pPr>
              <a:t>3/13/2015</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2F7C10D5-1F03-4CB7-96C9-347C1E74E592}"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F4FF4D1-079A-46FA-BB7A-42E859034761}" type="datetimeFigureOut">
              <a:rPr lang="en-US">
                <a:solidFill>
                  <a:srgbClr val="000000">
                    <a:tint val="75000"/>
                  </a:srgbClr>
                </a:solidFill>
              </a:rPr>
              <a:pPr>
                <a:defRPr/>
              </a:pPr>
              <a:t>3/13/2015</a:t>
            </a:fld>
            <a:endParaRPr lang="en-US">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E2902D28-47EE-4DD4-93AF-F2ECC33167C5}"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D41C558-FC11-461B-8774-63F3726BBB47}" type="datetimeFigureOut">
              <a:rPr lang="en-US">
                <a:solidFill>
                  <a:srgbClr val="000000">
                    <a:tint val="75000"/>
                  </a:srgbClr>
                </a:solidFill>
              </a:rPr>
              <a:pPr>
                <a:defRPr/>
              </a:pPr>
              <a:t>3/13/2015</a:t>
            </a:fld>
            <a:endParaRPr lang="en-US">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80DE0E3E-0CC1-4061-8708-133C133BA9F6}"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0DF3327-EC85-4AA1-9A75-FC05C17688EE}" type="datetimeFigureOut">
              <a:rPr lang="en-US">
                <a:solidFill>
                  <a:srgbClr val="000000">
                    <a:tint val="75000"/>
                  </a:srgbClr>
                </a:solidFill>
              </a:rPr>
              <a:pPr>
                <a:defRPr/>
              </a:pPr>
              <a:t>3/13/2015</a:t>
            </a:fld>
            <a:endParaRPr lang="en-US">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C60A5F4C-1F2C-4A0B-8F3B-E9263FB13E79}"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7EE732-267A-4DE3-BFA6-BDD1474AA1C6}" type="datetimeFigureOut">
              <a:rPr lang="en-US">
                <a:solidFill>
                  <a:srgbClr val="000000">
                    <a:tint val="75000"/>
                  </a:srgbClr>
                </a:solidFill>
              </a:rPr>
              <a:pPr>
                <a:defRPr/>
              </a:pPr>
              <a:t>3/13/2015</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D24438B0-9CB5-481B-9360-807EBA95E692}"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2BF3FF-43F2-4650-A373-4C8F565247DA}" type="datetimeFigureOut">
              <a:rPr lang="en-US">
                <a:solidFill>
                  <a:srgbClr val="000000">
                    <a:tint val="75000"/>
                  </a:srgbClr>
                </a:solidFill>
              </a:rPr>
              <a:pPr>
                <a:defRPr/>
              </a:pPr>
              <a:t>3/13/2015</a:t>
            </a:fld>
            <a:endParaRPr lang="en-US">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48FC94B-3757-4229-AC2E-E4F9EECE33D9}"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3F30E2-29EE-49F5-A25E-288EED885E7D}" type="datetimeFigureOut">
              <a:rPr lang="en-US">
                <a:solidFill>
                  <a:srgbClr val="000000">
                    <a:tint val="75000"/>
                  </a:srgbClr>
                </a:solidFill>
              </a:rPr>
              <a:pPr>
                <a:defRPr/>
              </a:pPr>
              <a:t>3/13/2015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C2E87FC6-A226-48DC-9790-B5AE1B976773}"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8C7F89-1194-4212-A079-C8A2BB349330}" type="datetimeFigureOut">
              <a:rPr lang="en-US">
                <a:solidFill>
                  <a:srgbClr val="000000">
                    <a:tint val="75000"/>
                  </a:srgbClr>
                </a:solidFill>
              </a:rPr>
              <a:pPr>
                <a:defRPr/>
              </a:pPr>
              <a:t>3/13/2015</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E0B719D-5C38-410A-A6D9-35A7D32ACC15}" type="slidenum">
              <a:rPr lang="en-US">
                <a:solidFill>
                  <a:srgbClr val="000000">
                    <a:tint val="75000"/>
                  </a:srgbClr>
                </a:solidFill>
              </a:rPr>
              <a:pPr>
                <a:defRPr/>
              </a:pPr>
              <a:t>‹#›</a:t>
            </a:fld>
            <a:endParaRPr lang="en-US">
              <a:solidFill>
                <a:srgbClr val="000000">
                  <a:tint val="75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2F4F98D-0E41-45FC-8997-C35642D2841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429BAB7-1635-4679-8D75-5EDC4E2291E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41EBED-7315-4849-B751-CE41C44ED4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401359-52D2-4F66-9CD9-02995938B46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78CBE9-E3FE-4F72-BC3A-3C89124A65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401359-52D2-4F66-9CD9-02995938B46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68A542-7A57-46FC-B527-1F3DC66A1CC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B900690-BD5B-4F30-9E30-CF4A0F295A6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B4185D0-B49F-408D-9C2B-890BA1E9976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7F999E2-8F93-4F3A-9AC3-83EF3C56416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DB59AF5-0646-4FF6-86CB-178051C6DF9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E663D7-3653-48D2-BC18-60FAB677E0D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2AF703-CF47-4397-8152-B4D105FDD3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0F9E32-BC48-4004-A5AA-33F64F248B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B8553F5-CEB1-4EDA-856E-E700EB67CC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096A22C-5A87-4BE6-A30E-52460F4A943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78CBE9-E3FE-4F72-BC3A-3C89124A65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05FFBCC2-8F63-41C3-9C95-A5CF5DF71B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2F4F98D-0E41-45FC-8997-C35642D2841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429BAB7-1635-4679-8D75-5EDC4E2291E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41EBED-7315-4849-B751-CE41C44ED4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401359-52D2-4F66-9CD9-02995938B46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78CBE9-E3FE-4F72-BC3A-3C89124A65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68A542-7A57-46FC-B527-1F3DC66A1CC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B900690-BD5B-4F30-9E30-CF4A0F295A6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B4185D0-B49F-408D-9C2B-890BA1E9976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7F999E2-8F93-4F3A-9AC3-83EF3C56416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68A542-7A57-46FC-B527-1F3DC66A1CC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DB59AF5-0646-4FF6-86CB-178051C6DF9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E663D7-3653-48D2-BC18-60FAB677E0D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2AF703-CF47-4397-8152-B4D105FDD3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0F9E32-BC48-4004-A5AA-33F64F248B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B8553F5-CEB1-4EDA-856E-E700EB67CC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096A22C-5A87-4BE6-A30E-52460F4A943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05FFBCC2-8F63-41C3-9C95-A5CF5DF71B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2F4F98D-0E41-45FC-8997-C35642D2841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429BAB7-1635-4679-8D75-5EDC4E2291E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41EBED-7315-4849-B751-CE41C44ED4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B900690-BD5B-4F30-9E30-CF4A0F295A6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401359-52D2-4F66-9CD9-02995938B46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78CBE9-E3FE-4F72-BC3A-3C89124A65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68A542-7A57-46FC-B527-1F3DC66A1CC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B900690-BD5B-4F30-9E30-CF4A0F295A6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B4185D0-B49F-408D-9C2B-890BA1E9976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7F999E2-8F93-4F3A-9AC3-83EF3C56416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DB59AF5-0646-4FF6-86CB-178051C6DF9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E663D7-3653-48D2-BC18-60FAB677E0D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2AF703-CF47-4397-8152-B4D105FDD3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0F9E32-BC48-4004-A5AA-33F64F248B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B4185D0-B49F-408D-9C2B-890BA1E9976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B8553F5-CEB1-4EDA-856E-E700EB67CC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096A22C-5A87-4BE6-A30E-52460F4A943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05FFBCC2-8F63-41C3-9C95-A5CF5DF71B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2F4F98D-0E41-45FC-8997-C35642D2841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429BAB7-1635-4679-8D75-5EDC4E2291E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41EBED-7315-4849-B751-CE41C44ED4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401359-52D2-4F66-9CD9-02995938B46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78CBE9-E3FE-4F72-BC3A-3C89124A65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68A542-7A57-46FC-B527-1F3DC66A1CC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B900690-BD5B-4F30-9E30-CF4A0F295A6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7F999E2-8F93-4F3A-9AC3-83EF3C56416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B4185D0-B49F-408D-9C2B-890BA1E9976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7F999E2-8F93-4F3A-9AC3-83EF3C56416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DB59AF5-0646-4FF6-86CB-178051C6DF9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E663D7-3653-48D2-BC18-60FAB677E0D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2AF703-CF47-4397-8152-B4D105FDD3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90F9E32-BC48-4004-A5AA-33F64F248B7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B8553F5-CEB1-4EDA-856E-E700EB67CC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096A22C-5A87-4BE6-A30E-52460F4A943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05FFBCC2-8F63-41C3-9C95-A5CF5DF71B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2F4F98D-0E41-45FC-8997-C35642D2841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DB59AF5-0646-4FF6-86CB-178051C6DF9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429BAB7-1635-4679-8D75-5EDC4E2291E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DDEE3F-7668-47D0-801D-25474471AF93}" type="datetimeFigureOut">
              <a:rPr lang="en-US" smtClean="0">
                <a:solidFill>
                  <a:prstClr val="black">
                    <a:tint val="75000"/>
                  </a:prstClr>
                </a:solidFill>
              </a:rPr>
              <a:pPr/>
              <a:t>3/13/2015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76D8CA-1A43-4FBC-A199-58D5EEA64C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DDEE3F-7668-47D0-801D-25474471AF93}" type="datetimeFigureOut">
              <a:rPr lang="en-US" smtClean="0">
                <a:solidFill>
                  <a:prstClr val="black">
                    <a:tint val="75000"/>
                  </a:prstClr>
                </a:solidFill>
              </a:rPr>
              <a:pPr/>
              <a:t>3/13/2015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76D8CA-1A43-4FBC-A199-58D5EEA64C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DDEE3F-7668-47D0-801D-25474471AF93}" type="datetimeFigureOut">
              <a:rPr lang="en-US" smtClean="0">
                <a:solidFill>
                  <a:prstClr val="black">
                    <a:tint val="75000"/>
                  </a:prstClr>
                </a:solidFill>
              </a:rPr>
              <a:pPr/>
              <a:t>3/13/2015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76D8CA-1A43-4FBC-A199-58D5EEA64C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DDEE3F-7668-47D0-801D-25474471AF93}" type="datetimeFigureOut">
              <a:rPr lang="en-US" smtClean="0">
                <a:solidFill>
                  <a:prstClr val="black">
                    <a:tint val="75000"/>
                  </a:prstClr>
                </a:solidFill>
              </a:rPr>
              <a:pPr/>
              <a:t>3/13/2015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76D8CA-1A43-4FBC-A199-58D5EEA64C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DDEE3F-7668-47D0-801D-25474471AF93}" type="datetimeFigureOut">
              <a:rPr lang="en-US" smtClean="0">
                <a:solidFill>
                  <a:prstClr val="black">
                    <a:tint val="75000"/>
                  </a:prstClr>
                </a:solidFill>
              </a:rPr>
              <a:pPr/>
              <a:t>3/13/2015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576D8CA-1A43-4FBC-A199-58D5EEA64C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DDEE3F-7668-47D0-801D-25474471AF93}" type="datetimeFigureOut">
              <a:rPr lang="en-US" smtClean="0">
                <a:solidFill>
                  <a:prstClr val="black">
                    <a:tint val="75000"/>
                  </a:prstClr>
                </a:solidFill>
              </a:rPr>
              <a:pPr/>
              <a:t>3/13/2015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576D8CA-1A43-4FBC-A199-58D5EEA64C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DEE3F-7668-47D0-801D-25474471AF93}" type="datetimeFigureOut">
              <a:rPr lang="en-US" smtClean="0">
                <a:solidFill>
                  <a:prstClr val="black">
                    <a:tint val="75000"/>
                  </a:prstClr>
                </a:solidFill>
              </a:rPr>
              <a:pPr/>
              <a:t>3/13/2015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576D8CA-1A43-4FBC-A199-58D5EEA64C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DEE3F-7668-47D0-801D-25474471AF93}" type="datetimeFigureOut">
              <a:rPr lang="en-US" smtClean="0">
                <a:solidFill>
                  <a:prstClr val="black">
                    <a:tint val="75000"/>
                  </a:prstClr>
                </a:solidFill>
              </a:rPr>
              <a:pPr/>
              <a:t>3/13/2015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76D8CA-1A43-4FBC-A199-58D5EEA64C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DDEE3F-7668-47D0-801D-25474471AF93}" type="datetimeFigureOut">
              <a:rPr lang="en-US" smtClean="0">
                <a:solidFill>
                  <a:prstClr val="black">
                    <a:tint val="75000"/>
                  </a:prstClr>
                </a:solidFill>
              </a:rPr>
              <a:pPr/>
              <a:t>3/13/2015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576D8CA-1A43-4FBC-A199-58D5EEA64C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DE663D7-3653-48D2-BC18-60FAB677E0D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DDEE3F-7668-47D0-801D-25474471AF93}" type="datetimeFigureOut">
              <a:rPr lang="en-US" smtClean="0">
                <a:solidFill>
                  <a:prstClr val="black">
                    <a:tint val="75000"/>
                  </a:prstClr>
                </a:solidFill>
              </a:rPr>
              <a:pPr/>
              <a:t>3/13/2015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76D8CA-1A43-4FBC-A199-58D5EEA64C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DDEE3F-7668-47D0-801D-25474471AF93}" type="datetimeFigureOut">
              <a:rPr lang="en-US" smtClean="0">
                <a:solidFill>
                  <a:prstClr val="black">
                    <a:tint val="75000"/>
                  </a:prstClr>
                </a:solidFill>
              </a:rPr>
              <a:pPr/>
              <a:t>3/13/2015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576D8CA-1A43-4FBC-A199-58D5EEA64C54}"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7B8553F5-CEB1-4EDA-856E-E700EB67CCA8}"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096A22C-5A87-4BE6-A30E-52460F4A9437}"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341EBED-7315-4849-B751-CE41C44ED45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A401359-52D2-4F66-9CD9-02995938B46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78CBE9-E3FE-4F72-BC3A-3C89124A65D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968A542-7A57-46FC-B527-1F3DC66A1CC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B900690-BD5B-4F30-9E30-CF4A0F295A6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B4185D0-B49F-408D-9C2B-890BA1E99762}"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0.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4.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theme" Target="../theme/theme5.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theme" Target="../theme/theme7.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theme" Target="../theme/theme8.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9.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B44F215-99C5-42A1-B182-7BED893FE14A}"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25146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944ABE78-8666-4A3E-9A72-F92E42F4918F}" type="datetimeFigureOut">
              <a:rPr lang="en-US">
                <a:solidFill>
                  <a:srgbClr val="000000">
                    <a:tint val="75000"/>
                  </a:srgbClr>
                </a:solidFill>
              </a:rPr>
              <a:pPr>
                <a:defRPr/>
              </a:pPr>
              <a:t>3/13/2015</a:t>
            </a:fld>
            <a:endParaRPr lang="en-US">
              <a:solidFill>
                <a:srgbClr val="00000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0D846DB-4CC5-4E60-BBF0-2D4DCCF676C9}" type="slidenum">
              <a:rPr lang="en-US">
                <a:solidFill>
                  <a:srgbClr val="000000">
                    <a:tint val="75000"/>
                  </a:srgbClr>
                </a:solidFill>
              </a:rPr>
              <a:pPr>
                <a:defRPr/>
              </a:pPr>
              <a:t>‹#›</a:t>
            </a:fld>
            <a:endParaRPr 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ctr" rtl="0" eaLnBrk="1" fontAlgn="base" hangingPunct="1">
        <a:spcBef>
          <a:spcPct val="0"/>
        </a:spcBef>
        <a:spcAft>
          <a:spcPct val="0"/>
        </a:spcAft>
        <a:defRPr sz="4400" kern="1200">
          <a:solidFill>
            <a:schemeClr val="tx1"/>
          </a:solidFill>
          <a:latin typeface="Tahoma" pitchFamily="34" charset="0"/>
          <a:ea typeface="Tahoma" pitchFamily="34" charset="0"/>
          <a:cs typeface="Tahoma" pitchFamily="34" charset="0"/>
        </a:defRPr>
      </a:lvl1pPr>
      <a:lvl2pPr algn="ctr" rtl="0" eaLnBrk="1" fontAlgn="base" hangingPunct="1">
        <a:spcBef>
          <a:spcPct val="0"/>
        </a:spcBef>
        <a:spcAft>
          <a:spcPct val="0"/>
        </a:spcAft>
        <a:defRPr sz="4400">
          <a:solidFill>
            <a:schemeClr val="tx1"/>
          </a:solidFill>
          <a:latin typeface="Tahoma" pitchFamily="112" charset="0"/>
          <a:cs typeface="Tahoma" pitchFamily="112" charset="0"/>
        </a:defRPr>
      </a:lvl2pPr>
      <a:lvl3pPr algn="ctr" rtl="0" eaLnBrk="1" fontAlgn="base" hangingPunct="1">
        <a:spcBef>
          <a:spcPct val="0"/>
        </a:spcBef>
        <a:spcAft>
          <a:spcPct val="0"/>
        </a:spcAft>
        <a:defRPr sz="4400">
          <a:solidFill>
            <a:schemeClr val="tx1"/>
          </a:solidFill>
          <a:latin typeface="Tahoma" pitchFamily="112" charset="0"/>
          <a:cs typeface="Tahoma" pitchFamily="112" charset="0"/>
        </a:defRPr>
      </a:lvl3pPr>
      <a:lvl4pPr algn="ctr" rtl="0" eaLnBrk="1" fontAlgn="base" hangingPunct="1">
        <a:spcBef>
          <a:spcPct val="0"/>
        </a:spcBef>
        <a:spcAft>
          <a:spcPct val="0"/>
        </a:spcAft>
        <a:defRPr sz="4400">
          <a:solidFill>
            <a:schemeClr val="tx1"/>
          </a:solidFill>
          <a:latin typeface="Tahoma" pitchFamily="112" charset="0"/>
          <a:cs typeface="Tahoma" pitchFamily="112" charset="0"/>
        </a:defRPr>
      </a:lvl4pPr>
      <a:lvl5pPr algn="ctr" rtl="0" eaLnBrk="1" fontAlgn="base" hangingPunct="1">
        <a:spcBef>
          <a:spcPct val="0"/>
        </a:spcBef>
        <a:spcAft>
          <a:spcPct val="0"/>
        </a:spcAft>
        <a:defRPr sz="4400">
          <a:solidFill>
            <a:schemeClr val="tx1"/>
          </a:solidFill>
          <a:latin typeface="Tahoma" pitchFamily="112" charset="0"/>
          <a:cs typeface="Tahoma" pitchFamily="112" charset="0"/>
        </a:defRPr>
      </a:lvl5pPr>
      <a:lvl6pPr marL="457200" algn="ctr" rtl="0" eaLnBrk="1" fontAlgn="base" hangingPunct="1">
        <a:spcBef>
          <a:spcPct val="0"/>
        </a:spcBef>
        <a:spcAft>
          <a:spcPct val="0"/>
        </a:spcAft>
        <a:defRPr sz="4400">
          <a:solidFill>
            <a:schemeClr val="tx1"/>
          </a:solidFill>
          <a:latin typeface="Tahoma" pitchFamily="112" charset="0"/>
          <a:cs typeface="Tahoma" pitchFamily="112" charset="0"/>
        </a:defRPr>
      </a:lvl6pPr>
      <a:lvl7pPr marL="914400" algn="ctr" rtl="0" eaLnBrk="1" fontAlgn="base" hangingPunct="1">
        <a:spcBef>
          <a:spcPct val="0"/>
        </a:spcBef>
        <a:spcAft>
          <a:spcPct val="0"/>
        </a:spcAft>
        <a:defRPr sz="4400">
          <a:solidFill>
            <a:schemeClr val="tx1"/>
          </a:solidFill>
          <a:latin typeface="Tahoma" pitchFamily="112" charset="0"/>
          <a:cs typeface="Tahoma" pitchFamily="112" charset="0"/>
        </a:defRPr>
      </a:lvl7pPr>
      <a:lvl8pPr marL="1371600" algn="ctr" rtl="0" eaLnBrk="1" fontAlgn="base" hangingPunct="1">
        <a:spcBef>
          <a:spcPct val="0"/>
        </a:spcBef>
        <a:spcAft>
          <a:spcPct val="0"/>
        </a:spcAft>
        <a:defRPr sz="4400">
          <a:solidFill>
            <a:schemeClr val="tx1"/>
          </a:solidFill>
          <a:latin typeface="Tahoma" pitchFamily="112" charset="0"/>
          <a:cs typeface="Tahoma" pitchFamily="112" charset="0"/>
        </a:defRPr>
      </a:lvl8pPr>
      <a:lvl9pPr marL="1828800" algn="ctr" rtl="0" eaLnBrk="1" fontAlgn="base" hangingPunct="1">
        <a:spcBef>
          <a:spcPct val="0"/>
        </a:spcBef>
        <a:spcAft>
          <a:spcPct val="0"/>
        </a:spcAft>
        <a:defRPr sz="4400">
          <a:solidFill>
            <a:schemeClr val="tx1"/>
          </a:solidFill>
          <a:latin typeface="Tahoma" pitchFamily="112" charset="0"/>
          <a:cs typeface="Tahoma" pitchFamily="112" charset="0"/>
        </a:defRPr>
      </a:lvl9pPr>
    </p:titleStyle>
    <p:bodyStyle>
      <a:lvl1pPr marL="342900" indent="-3429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B44F215-99C5-42A1-B182-7BED893FE14A}"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B44F215-99C5-42A1-B182-7BED893FE14A}"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B44F215-99C5-42A1-B182-7BED893FE14A}"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B44F215-99C5-42A1-B182-7BED893FE14A}"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DDEE3F-7668-47D0-801D-25474471AF93}" type="datetimeFigureOut">
              <a:rPr lang="en-US" smtClean="0">
                <a:solidFill>
                  <a:prstClr val="black">
                    <a:tint val="75000"/>
                  </a:prstClr>
                </a:solidFill>
              </a:rPr>
              <a:pPr/>
              <a:t>3/13/2015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6D8CA-1A43-4FBC-A199-58D5EEA64C54}"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B44F215-99C5-42A1-B182-7BED893FE14A}"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B44F215-99C5-42A1-B182-7BED893FE14A}"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 id="2147483871" r:id="rId15"/>
    <p:sldLayoutId id="2147483872" r:id="rId1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96B4F3B-7C45-4E05-B308-9BB6C3525A4B}" type="datetimeFigureOut">
              <a:rPr lang="en-US" smtClean="0">
                <a:solidFill>
                  <a:srgbClr val="04617B">
                    <a:shade val="90000"/>
                  </a:srgbClr>
                </a:solidFill>
              </a:rPr>
              <a:pPr/>
              <a:t>3/13/2015</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4A5A28A-97DB-45A8-8DCD-FFFB58E8DBB2}"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gif"/></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50.xml"/></Relationships>
</file>

<file path=ppt/slides/_rels/slide10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gif"/><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image" Target="../media/image102.gif"/><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3" Type="http://schemas.openxmlformats.org/officeDocument/2006/relationships/image" Target="../media/image103.gif"/><Relationship Id="rId7" Type="http://schemas.openxmlformats.org/officeDocument/2006/relationships/image" Target="../media/image106.gif"/><Relationship Id="rId2" Type="http://schemas.openxmlformats.org/officeDocument/2006/relationships/image" Target="../media/image83.gif"/><Relationship Id="rId1" Type="http://schemas.openxmlformats.org/officeDocument/2006/relationships/slideLayout" Target="../slideLayouts/slideLayout2.xml"/><Relationship Id="rId6" Type="http://schemas.openxmlformats.org/officeDocument/2006/relationships/image" Target="../media/image105.gif"/><Relationship Id="rId5" Type="http://schemas.openxmlformats.org/officeDocument/2006/relationships/image" Target="../media/image99.gif"/><Relationship Id="rId4" Type="http://schemas.openxmlformats.org/officeDocument/2006/relationships/image" Target="../media/image104.gif"/></Relationships>
</file>

<file path=ppt/slides/_rels/slide104.xml.rels><?xml version="1.0" encoding="UTF-8" standalone="yes"?>
<Relationships xmlns="http://schemas.openxmlformats.org/package/2006/relationships"><Relationship Id="rId8" Type="http://schemas.openxmlformats.org/officeDocument/2006/relationships/image" Target="../media/image107.jpeg"/><Relationship Id="rId13" Type="http://schemas.openxmlformats.org/officeDocument/2006/relationships/hyperlink" Target="http://images.google.com/imgres?imgurl=http://files.turbosquid.com/Preview/Content_on_7_30_2006_01_23_12/sun1.jpge3568d0a-d376-48f6-8af4-ddc1e2826928Large.jpg&amp;imgrefurl=http://parlysue.blogspot.com/&amp;usg=__8rn0Xl2BU_MdIuJUG6sc70d3MUg=&amp;h=400&amp;w=400&amp;sz=20&amp;hl=en&amp;start=3&amp;tbnid=auMII95Y7C1RtM:&amp;tbnh=124&amp;tbnw=124&amp;prev=/images?q=sunny+day&amp;gbv=2&amp;hl=en" TargetMode="External"/><Relationship Id="rId3" Type="http://schemas.openxmlformats.org/officeDocument/2006/relationships/diagramLayout" Target="../diagrams/layout2.xml"/><Relationship Id="rId7" Type="http://schemas.openxmlformats.org/officeDocument/2006/relationships/hyperlink" Target="http://images.google.com/imgres?imgurl=http://www.sxc.hu/pic/m/m/mi/micky007/511037_green_grass.jpg&amp;imgrefurl=http://www.sxc.hu/photo/511037&amp;usg=__SP39L2BeMabhPEHpYCXAS1lB6Zk=&amp;h=284&amp;w=300&amp;sz=15&amp;hl=en&amp;start=2&amp;tbnid=xyn-RIBGQuP6yM:&amp;tbnh=110&amp;tbnw=116&amp;prev=/images?q=green+grass&amp;gbv=2&amp;hl=en" TargetMode="External"/><Relationship Id="rId12" Type="http://schemas.openxmlformats.org/officeDocument/2006/relationships/image" Target="../media/image109.jpeg"/><Relationship Id="rId2" Type="http://schemas.openxmlformats.org/officeDocument/2006/relationships/diagramData" Target="../diagrams/data2.xml"/><Relationship Id="rId16" Type="http://schemas.openxmlformats.org/officeDocument/2006/relationships/image" Target="../media/image111.jpeg"/><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hyperlink" Target="http://images.google.com/imgres?imgurl=http://chinhuatw.files.wordpress.com/2008/02/devil.gif&amp;imgrefurl=http://chinhuatw.wordpress.com/2008/02/11/a-malaysian-tale/devil/&amp;usg=__2K5x7YEAgvbJCj9Cu8mnyloAG94=&amp;h=1243&amp;w=1315&amp;sz=238&amp;hl=en&amp;start=1&amp;tbnid=qRLllUuolPqS1M:&amp;tbnh=142&amp;tbnw=150&amp;prev=/images?q=devil&amp;gbv=2&amp;hl=en" TargetMode="External"/><Relationship Id="rId5" Type="http://schemas.openxmlformats.org/officeDocument/2006/relationships/diagramColors" Target="../diagrams/colors2.xml"/><Relationship Id="rId15" Type="http://schemas.openxmlformats.org/officeDocument/2006/relationships/hyperlink" Target="http://images.google.com/imgres?imgurl=http://www.frontrange.edu/uploadedImages/Student_Services/Cashiers_Office/My%20facts%20account%20logo.JPG&amp;imgrefurl=http://www.frontrange.edu/frcctemplates/frcc6.aspx?id=716&amp;usg=__zl8skwzUqap6j787yda4qn5oM58=&amp;h=434&amp;w=1353&amp;sz=113&amp;hl=en&amp;start=18&amp;tbnid=33Ki9CRPbmU2rM:&amp;tbnh=48&amp;tbnw=150&amp;prev=/images?q=facts&amp;gbv=2&amp;hl=en" TargetMode="External"/><Relationship Id="rId10" Type="http://schemas.openxmlformats.org/officeDocument/2006/relationships/image" Target="../media/image108.jpeg"/><Relationship Id="rId4" Type="http://schemas.openxmlformats.org/officeDocument/2006/relationships/diagramQuickStyle" Target="../diagrams/quickStyle2.xml"/><Relationship Id="rId9" Type="http://schemas.openxmlformats.org/officeDocument/2006/relationships/hyperlink" Target="http://images.google.com/imgres?imgurl=http://www.eyehook.com/free/img/heart.gif&amp;imgrefurl=http://www.eyehook.com/free/love.html&amp;usg=__gTteg76WdYKWNWhjVHqzmBsrdaY=&amp;h=300&amp;w=300&amp;sz=13&amp;hl=en&amp;start=6&amp;tbnid=j0H4hYYNJXXVvM:&amp;tbnh=116&amp;tbnw=116&amp;prev=/images?q=red+heart&amp;gbv=2&amp;hl=en" TargetMode="External"/><Relationship Id="rId14" Type="http://schemas.openxmlformats.org/officeDocument/2006/relationships/image" Target="../media/image110.jpeg"/></Relationships>
</file>

<file path=ppt/slides/_rels/slide105.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8" Type="http://schemas.openxmlformats.org/officeDocument/2006/relationships/image" Target="../media/image118.wmf"/><Relationship Id="rId3" Type="http://schemas.openxmlformats.org/officeDocument/2006/relationships/image" Target="../media/image113.wmf"/><Relationship Id="rId7" Type="http://schemas.openxmlformats.org/officeDocument/2006/relationships/image" Target="../media/image117.wmf"/><Relationship Id="rId2" Type="http://schemas.openxmlformats.org/officeDocument/2006/relationships/image" Target="../media/image112.jpeg"/><Relationship Id="rId1" Type="http://schemas.openxmlformats.org/officeDocument/2006/relationships/slideLayout" Target="../slideLayouts/slideLayout7.xml"/><Relationship Id="rId6" Type="http://schemas.openxmlformats.org/officeDocument/2006/relationships/image" Target="../media/image116.wmf"/><Relationship Id="rId5" Type="http://schemas.openxmlformats.org/officeDocument/2006/relationships/image" Target="../media/image115.png"/><Relationship Id="rId4" Type="http://schemas.openxmlformats.org/officeDocument/2006/relationships/image" Target="../media/image114.wmf"/></Relationships>
</file>

<file path=ppt/slides/_rels/slide107.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image" Target="../media/image114.wmf"/><Relationship Id="rId7" Type="http://schemas.openxmlformats.org/officeDocument/2006/relationships/image" Target="../media/image118.wmf"/><Relationship Id="rId2" Type="http://schemas.openxmlformats.org/officeDocument/2006/relationships/image" Target="../media/image113.wmf"/><Relationship Id="rId1" Type="http://schemas.openxmlformats.org/officeDocument/2006/relationships/slideLayout" Target="../slideLayouts/slideLayout7.xml"/><Relationship Id="rId6" Type="http://schemas.openxmlformats.org/officeDocument/2006/relationships/image" Target="../media/image117.wmf"/><Relationship Id="rId5" Type="http://schemas.openxmlformats.org/officeDocument/2006/relationships/image" Target="../media/image116.wmf"/><Relationship Id="rId4" Type="http://schemas.openxmlformats.org/officeDocument/2006/relationships/image" Target="../media/image115.png"/></Relationships>
</file>

<file path=ppt/slides/_rels/slide108.xml.rels><?xml version="1.0" encoding="UTF-8" standalone="yes"?>
<Relationships xmlns="http://schemas.openxmlformats.org/package/2006/relationships"><Relationship Id="rId8" Type="http://schemas.openxmlformats.org/officeDocument/2006/relationships/image" Target="../media/image120.wmf"/><Relationship Id="rId3" Type="http://schemas.openxmlformats.org/officeDocument/2006/relationships/image" Target="../media/image114.wmf"/><Relationship Id="rId7" Type="http://schemas.openxmlformats.org/officeDocument/2006/relationships/image" Target="../media/image118.wmf"/><Relationship Id="rId2" Type="http://schemas.openxmlformats.org/officeDocument/2006/relationships/image" Target="../media/image113.wmf"/><Relationship Id="rId1" Type="http://schemas.openxmlformats.org/officeDocument/2006/relationships/slideLayout" Target="../slideLayouts/slideLayout7.xml"/><Relationship Id="rId6" Type="http://schemas.openxmlformats.org/officeDocument/2006/relationships/image" Target="../media/image117.wmf"/><Relationship Id="rId5" Type="http://schemas.openxmlformats.org/officeDocument/2006/relationships/image" Target="../media/image116.wmf"/><Relationship Id="rId4" Type="http://schemas.openxmlformats.org/officeDocument/2006/relationships/image" Target="../media/image115.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21.gif"/><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23.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notesSlide" Target="../notesSlides/notesSlide1.xml"/><Relationship Id="rId1" Type="http://schemas.openxmlformats.org/officeDocument/2006/relationships/slideLayout" Target="../slideLayouts/slideLayout114.xml"/></Relationships>
</file>

<file path=ppt/slides/_rels/slide11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116.xml"/></Relationships>
</file>

<file path=ppt/slides/_rels/slide119.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1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21.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image" Target="../media/image128.gif"/><Relationship Id="rId7" Type="http://schemas.openxmlformats.org/officeDocument/2006/relationships/image" Target="../media/image132.gif"/><Relationship Id="rId2" Type="http://schemas.openxmlformats.org/officeDocument/2006/relationships/image" Target="../media/image127.gif"/><Relationship Id="rId1" Type="http://schemas.openxmlformats.org/officeDocument/2006/relationships/slideLayout" Target="../slideLayouts/slideLayout111.xml"/><Relationship Id="rId6" Type="http://schemas.openxmlformats.org/officeDocument/2006/relationships/image" Target="../media/image131.gif"/><Relationship Id="rId5" Type="http://schemas.openxmlformats.org/officeDocument/2006/relationships/image" Target="../media/image130.gif"/><Relationship Id="rId4" Type="http://schemas.openxmlformats.org/officeDocument/2006/relationships/image" Target="../media/image129.gif"/></Relationships>
</file>

<file path=ppt/slides/_rels/slide122.xml.rels><?xml version="1.0" encoding="UTF-8" standalone="yes"?>
<Relationships xmlns="http://schemas.openxmlformats.org/package/2006/relationships"><Relationship Id="rId3" Type="http://schemas.openxmlformats.org/officeDocument/2006/relationships/image" Target="../media/image134.jpeg"/><Relationship Id="rId7" Type="http://schemas.openxmlformats.org/officeDocument/2006/relationships/image" Target="../media/image93.gif"/><Relationship Id="rId2" Type="http://schemas.openxmlformats.org/officeDocument/2006/relationships/hyperlink" Target="http://images.google.com/imgres?imgurl=http://www.maegabriel.com/photos/IMG_20060708_3248.jpg&amp;imgrefurl=http://www.maegabriel.com/riceandnoodles/index.php?showimage=37&amp;usg=__9M7yL9qhKXdGdkNFyJ230BJRAQ4=&amp;h=599&amp;w=399&amp;sz=234&amp;hl=en&amp;start=12&amp;um=1&amp;tbnid=LR-VJnk95qsmrM:&amp;tbnh=135&amp;tbnw=90&amp;prev=/images?q=blueberry+ice+cream&amp;hl=en&amp;um=1" TargetMode="External"/><Relationship Id="rId1" Type="http://schemas.openxmlformats.org/officeDocument/2006/relationships/slideLayout" Target="../slideLayouts/slideLayout2.xml"/><Relationship Id="rId6" Type="http://schemas.openxmlformats.org/officeDocument/2006/relationships/image" Target="../media/image96.gif"/><Relationship Id="rId5" Type="http://schemas.openxmlformats.org/officeDocument/2006/relationships/image" Target="../media/image90.gif"/><Relationship Id="rId4" Type="http://schemas.openxmlformats.org/officeDocument/2006/relationships/image" Target="../media/image95.gif"/></Relationships>
</file>

<file path=ppt/slides/_rels/slide1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mailto:JAGould@SVSU.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hyperlink" Target="http://www.michigan.gov/mde/0,1607,7-140-6530_30334_51042-232021--,00.html" TargetMode="External"/><Relationship Id="rId2" Type="http://schemas.openxmlformats.org/officeDocument/2006/relationships/hyperlink" Target="http://www.michigan.gov/glce" TargetMode="External"/><Relationship Id="rId1" Type="http://schemas.openxmlformats.org/officeDocument/2006/relationships/slideLayout" Target="../slideLayouts/slideLayout34.xml"/><Relationship Id="rId5" Type="http://schemas.openxmlformats.org/officeDocument/2006/relationships/image" Target="../media/image20.png"/><Relationship Id="rId4" Type="http://schemas.openxmlformats.org/officeDocument/2006/relationships/image" Target="../media/image19.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30OyU4O80i4&amp;feature=related" TargetMode="External"/><Relationship Id="rId2" Type="http://schemas.openxmlformats.org/officeDocument/2006/relationships/hyperlink" Target="http://mathsnacks.com/badDate.html" TargetMode="Externa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3SWMZ9ajTQg" TargetMode="External"/><Relationship Id="rId2" Type="http://schemas.openxmlformats.org/officeDocument/2006/relationships/hyperlink" Target="http://www.youtube.com/watch?v=4qUd2KHv7Ec" TargetMode="External"/><Relationship Id="rId1" Type="http://schemas.openxmlformats.org/officeDocument/2006/relationships/slideLayout" Target="../slideLayouts/slideLayout34.xml"/><Relationship Id="rId4" Type="http://schemas.openxmlformats.org/officeDocument/2006/relationships/hyperlink" Target="http://www.youtube.com/watch?v=qqCzGpXtq3I&amp;feature=channe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3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gif"/><Relationship Id="rId1" Type="http://schemas.openxmlformats.org/officeDocument/2006/relationships/slideLayout" Target="../slideLayouts/slideLayout138.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imgres?imgurl=http://cdn-write.demandstudios.com/upload//1000/600/20/8/21628.jpg&amp;imgrefurl=http://www.ehow.com/how_2341761_make-borax-crystal-hearts.html&amp;usg=__7pYum4l_IbNYWgeldgyeOsiu99A=&amp;h=258&amp;w=400&amp;sz=20&amp;hl=en&amp;start=18&amp;tbnid=jncfHhQyEVKVCM:&amp;tbnh=80&amp;tbnw=124&amp;prev=/images?q=pipe+cleaners&amp;gbv=2&amp;hl=en"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images.google.com/imgres?imgurl=http://blog.timesunion.com/philipmorris/files/2006/12/50500_big.jpe&amp;imgrefurl=http://blog.timesunion.com/philipmorris/date/2006/&amp;usg=__EmEvYJXiFloNJLy9N3rkEU81_uY=&amp;h=225&amp;w=225&amp;sz=13&amp;hl=en&amp;start=3&amp;tbnid=hE2d0eAEDfX1bM:&amp;tbnh=108&amp;tbnw=108&amp;prev=/images?q=pipe+cleaners&amp;gbv=2&amp;hl=en"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8.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2.jpeg"/><Relationship Id="rId1" Type="http://schemas.openxmlformats.org/officeDocument/2006/relationships/slideLayout" Target="../slideLayouts/slideLayout1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6.xml"/><Relationship Id="rId4" Type="http://schemas.openxmlformats.org/officeDocument/2006/relationships/image" Target="../media/image3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google.com/imgres?imgurl=http://www.planet-techno-science.com/wp-content/upLoads/albert-einstein.jpg&amp;imgrefurl=http://www.planet-techno-science.com/en/index.php/2010/03/15/researchers-apply-einsteins-theory-to-galaxies/&amp;usg=__i5MMSVZtR3ZJfyGJ_D7zkUGhntw=&amp;h=450&amp;w=600&amp;sz=29&amp;hl=en&amp;start=6&amp;itbs=1&amp;tbnid=JDakIk4g9dI65M:&amp;tbnh=101&amp;tbnw=135&amp;prev=/images?q=albert+einstein&amp;hl=en&amp;gbv=2&amp;tbs=isch:1" TargetMode="External"/><Relationship Id="rId1" Type="http://schemas.openxmlformats.org/officeDocument/2006/relationships/slideLayout" Target="../slideLayouts/slideLayout2.xml"/><Relationship Id="rId4" Type="http://schemas.openxmlformats.org/officeDocument/2006/relationships/image" Target="../media/image30.gif"/></Relationships>
</file>

<file path=ppt/slides/_rels/slide46.xml.rels><?xml version="1.0" encoding="UTF-8" standalone="yes"?>
<Relationships xmlns="http://schemas.openxmlformats.org/package/2006/relationships"><Relationship Id="rId3" Type="http://schemas.openxmlformats.org/officeDocument/2006/relationships/hyperlink" Target="http://www.google.com/imgres?imgurl=http://4.bp.blogspot.com/_wXrT2e5kiWI/THf7NNpOFqI/AAAAAAAAAHE/izRjSf-qosc/s1600/BBEggF.Ma.Pa.Kettle.jpg&amp;imgrefurl=http://junckchick.blogspot.com/&amp;usg=__0b_BEwOnbU17oQ7uHJ8erVyDyQ0=&amp;h=400&amp;w=356&amp;sz=35&amp;hl=en&amp;start=2&amp;zoom=1&amp;itbs=1&amp;tbnid=J7uUQSHNU3vATM:&amp;tbnh=124&amp;tbnw=110&amp;prev=/images?q=ma+and+pa+kettle&amp;hl=en&amp;gbv=2&amp;tbs=isch:1" TargetMode="External"/><Relationship Id="rId2" Type="http://schemas.openxmlformats.org/officeDocument/2006/relationships/hyperlink" Target="http://www.youtube.com/watch?v=omyUncKI7oU&amp;feature=related"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4.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4.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5.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8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ages.google.com/imgres?imgurl=http://cdn-write.demandstudios.com/upload//1000/600/20/8/21628.jpg&amp;imgrefurl=http://www.ehow.com/how_2341761_make-borax-crystal-hearts.html&amp;usg=__7pYum4l_IbNYWgeldgyeOsiu99A=&amp;h=258&amp;w=400&amp;sz=20&amp;hl=en&amp;start=18&amp;tbnid=jncfHhQyEVKVCM:&amp;tbnh=80&amp;tbnw=124&amp;prev=/images?q=pipe+cleaners&amp;gbv=2&amp;hl=en"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images.google.com/imgres?imgurl=http://blog.timesunion.com/philipmorris/files/2006/12/50500_big.jpe&amp;imgrefurl=http://blog.timesunion.com/philipmorris/date/2006/&amp;usg=__EmEvYJXiFloNJLy9N3rkEU81_uY=&amp;h=225&amp;w=225&amp;sz=13&amp;hl=en&amp;start=3&amp;tbnid=hE2d0eAEDfX1bM:&amp;tbnh=108&amp;tbnw=108&amp;prev=/images?q=pipe+cleaners&amp;gbv=2&amp;hl=en"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2.xml"/></Relationships>
</file>

<file path=ppt/slides/_rels/slide61.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9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google.com/imgres?imgurl=https://musiciselementary.com/images/61_4000%20Bean%20Bags.jpg&amp;imgrefurl=https://musiciselementary.com/product_info.php?products_id=2540&amp;osCsid=facejdcew&amp;usg=__8SQa-PF_ejdEPtxP9toy73jP_N0=&amp;h=250&amp;w=250&amp;sz=75&amp;hl=en&amp;start=3&amp;tbnid=8G-sWDmkY84HXM:&amp;tbnh=111&amp;tbnw=111&amp;prev=/images?q=bean+bags&amp;gbv=2&amp;hl=en"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71.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84.xml"/></Relationships>
</file>

<file path=ppt/slides/_rels/slide72.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8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mailto:JAGould@SVSU.Edu" TargetMode="External"/><Relationship Id="rId1" Type="http://schemas.openxmlformats.org/officeDocument/2006/relationships/slideLayout" Target="../slideLayouts/slideLayout8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78.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13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79.xml.rels><?xml version="1.0" encoding="UTF-8" standalone="yes"?>
<Relationships xmlns="http://schemas.openxmlformats.org/package/2006/relationships"><Relationship Id="rId8" Type="http://schemas.openxmlformats.org/officeDocument/2006/relationships/image" Target="../media/image63.gif"/><Relationship Id="rId13" Type="http://schemas.openxmlformats.org/officeDocument/2006/relationships/image" Target="../media/image68.gif"/><Relationship Id="rId3" Type="http://schemas.openxmlformats.org/officeDocument/2006/relationships/image" Target="../media/image58.gif"/><Relationship Id="rId7" Type="http://schemas.openxmlformats.org/officeDocument/2006/relationships/image" Target="../media/image62.gif"/><Relationship Id="rId12" Type="http://schemas.openxmlformats.org/officeDocument/2006/relationships/image" Target="../media/image67.gif"/><Relationship Id="rId2" Type="http://schemas.openxmlformats.org/officeDocument/2006/relationships/image" Target="../media/image16.gif"/><Relationship Id="rId1" Type="http://schemas.openxmlformats.org/officeDocument/2006/relationships/slideLayout" Target="../slideLayouts/slideLayout2.xml"/><Relationship Id="rId6" Type="http://schemas.openxmlformats.org/officeDocument/2006/relationships/image" Target="../media/image61.gif"/><Relationship Id="rId11" Type="http://schemas.openxmlformats.org/officeDocument/2006/relationships/image" Target="../media/image66.gif"/><Relationship Id="rId5" Type="http://schemas.openxmlformats.org/officeDocument/2006/relationships/image" Target="../media/image60.gif"/><Relationship Id="rId10" Type="http://schemas.openxmlformats.org/officeDocument/2006/relationships/image" Target="../media/image65.gif"/><Relationship Id="rId4" Type="http://schemas.openxmlformats.org/officeDocument/2006/relationships/image" Target="../media/image59.gif"/><Relationship Id="rId9" Type="http://schemas.openxmlformats.org/officeDocument/2006/relationships/image" Target="../media/image64.gif"/><Relationship Id="rId14" Type="http://schemas.openxmlformats.org/officeDocument/2006/relationships/image" Target="../media/image69.gif"/></Relationships>
</file>

<file path=ppt/slides/_rels/slide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1.gif"/><Relationship Id="rId2" Type="http://schemas.openxmlformats.org/officeDocument/2006/relationships/image" Target="../media/image70.wm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8.wmf"/><Relationship Id="rId7" Type="http://schemas.openxmlformats.org/officeDocument/2006/relationships/image" Target="../media/image82.wmf"/><Relationship Id="rId2" Type="http://schemas.openxmlformats.org/officeDocument/2006/relationships/image" Target="../media/image77.gif"/><Relationship Id="rId1" Type="http://schemas.openxmlformats.org/officeDocument/2006/relationships/slideLayout" Target="../slideLayouts/slideLayout2.xml"/><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4.gif"/><Relationship Id="rId7" Type="http://schemas.openxmlformats.org/officeDocument/2006/relationships/image" Target="../media/image88.gif"/><Relationship Id="rId2" Type="http://schemas.openxmlformats.org/officeDocument/2006/relationships/image" Target="../media/image83.gif"/><Relationship Id="rId1" Type="http://schemas.openxmlformats.org/officeDocument/2006/relationships/slideLayout" Target="../slideLayouts/slideLayout4.xml"/><Relationship Id="rId6" Type="http://schemas.openxmlformats.org/officeDocument/2006/relationships/image" Target="../media/image87.gif"/><Relationship Id="rId5" Type="http://schemas.openxmlformats.org/officeDocument/2006/relationships/image" Target="../media/image86.gif"/><Relationship Id="rId4" Type="http://schemas.openxmlformats.org/officeDocument/2006/relationships/image" Target="../media/image85.gi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89.gif"/><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90.gif"/><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hyperlink" Target="http://images.google.com/imgres?imgurl=http://www.delongwine.com/news/wp-content/uploads/2007/09/dragnet.jpg&amp;imgrefurl=http://www.delongwine.com/news/2007/09/12/old-and-new-world-verdelho/&amp;h=225&amp;w=300&amp;sz=10&amp;hl=en&amp;start=11&amp;tbnid=RqGXShfWxToCBM:&amp;tbnh=87&amp;tbnw=116&amp;prev=/images?q=Joe+Friday&amp;gbv=2&amp;hl=en" TargetMode="External"/><Relationship Id="rId1" Type="http://schemas.openxmlformats.org/officeDocument/2006/relationships/slideLayout" Target="../slideLayouts/slideLayout4.xml"/><Relationship Id="rId6" Type="http://schemas.openxmlformats.org/officeDocument/2006/relationships/image" Target="../media/image93.gif"/><Relationship Id="rId5" Type="http://schemas.openxmlformats.org/officeDocument/2006/relationships/image" Target="../media/image92.jpeg"/><Relationship Id="rId4" Type="http://schemas.openxmlformats.org/officeDocument/2006/relationships/hyperlink" Target="http://images.google.com/imgres?imgurl=http://www.catb.org/~esr/writings/dragnet/slides/mgp00003.idx.jpg&amp;imgrefurl=http://www.shopfloor.org/2005/09/30/friday-follies-who-copped-the-copper-clappers/&amp;h=360&amp;w=480&amp;sz=22&amp;hl=en&amp;start=5&amp;tbnid=Qm9B74eXZbjgrM:&amp;tbnh=97&amp;tbnw=129&amp;prev=/images?q=Joe+Friday&amp;gbv=2&amp;hl=en"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95.gif"/><Relationship Id="rId2" Type="http://schemas.openxmlformats.org/officeDocument/2006/relationships/image" Target="../media/image94.wmf"/><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96.gif"/><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98.gif"/><Relationship Id="rId2" Type="http://schemas.openxmlformats.org/officeDocument/2006/relationships/image" Target="../media/image97.wmf"/><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99.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04800" y="686336"/>
            <a:ext cx="8610600" cy="5139869"/>
          </a:xfrm>
          <a:prstGeom prst="rect">
            <a:avLst/>
          </a:prstGeom>
          <a:noFill/>
        </p:spPr>
        <p:txBody>
          <a:bodyPr wrap="square" rtlCol="0">
            <a:spAutoFit/>
          </a:bodyPr>
          <a:lstStyle/>
          <a:p>
            <a:pPr algn="ctr" fontAlgn="base">
              <a:spcBef>
                <a:spcPct val="0"/>
              </a:spcBef>
              <a:spcAft>
                <a:spcPct val="0"/>
              </a:spcAft>
            </a:pPr>
            <a:endParaRPr lang="en-US" sz="2400" b="1" dirty="0">
              <a:solidFill>
                <a:srgbClr val="000000"/>
              </a:solidFill>
            </a:endParaRPr>
          </a:p>
          <a:p>
            <a:pPr algn="ctr" fontAlgn="base">
              <a:spcBef>
                <a:spcPct val="0"/>
              </a:spcBef>
              <a:spcAft>
                <a:spcPct val="0"/>
              </a:spcAft>
            </a:pPr>
            <a:r>
              <a:rPr lang="en-US" sz="3600" b="1" dirty="0" smtClean="0">
                <a:solidFill>
                  <a:srgbClr val="000000"/>
                </a:solidFill>
              </a:rPr>
              <a:t>August 22, </a:t>
            </a:r>
            <a:r>
              <a:rPr lang="en-US" sz="3600" b="1" dirty="0" smtClean="0">
                <a:solidFill>
                  <a:srgbClr val="000000"/>
                </a:solidFill>
              </a:rPr>
              <a:t>2014 </a:t>
            </a:r>
            <a:r>
              <a:rPr lang="en-US" sz="3600" b="1" dirty="0" smtClean="0">
                <a:solidFill>
                  <a:srgbClr val="000000"/>
                </a:solidFill>
              </a:rPr>
              <a:t>Professional Development</a:t>
            </a:r>
          </a:p>
          <a:p>
            <a:pPr algn="ctr" fontAlgn="base">
              <a:spcBef>
                <a:spcPct val="0"/>
              </a:spcBef>
              <a:spcAft>
                <a:spcPct val="0"/>
              </a:spcAft>
            </a:pPr>
            <a:r>
              <a:rPr lang="en-US" sz="2000" dirty="0">
                <a:solidFill>
                  <a:srgbClr val="000000"/>
                </a:solidFill>
              </a:rPr>
              <a:t> </a:t>
            </a:r>
            <a:endParaRPr lang="en-US" sz="1200" dirty="0">
              <a:solidFill>
                <a:srgbClr val="000000"/>
              </a:solidFill>
            </a:endParaRPr>
          </a:p>
          <a:p>
            <a:pPr algn="ctr" fontAlgn="base">
              <a:spcBef>
                <a:spcPct val="0"/>
              </a:spcBef>
              <a:spcAft>
                <a:spcPct val="0"/>
              </a:spcAft>
            </a:pPr>
            <a:r>
              <a:rPr lang="en-US" sz="2000" dirty="0">
                <a:solidFill>
                  <a:srgbClr val="000000"/>
                </a:solidFill>
              </a:rPr>
              <a:t>with</a:t>
            </a:r>
          </a:p>
          <a:p>
            <a:pPr algn="ctr" fontAlgn="base">
              <a:spcBef>
                <a:spcPct val="0"/>
              </a:spcBef>
              <a:spcAft>
                <a:spcPct val="0"/>
              </a:spcAft>
            </a:pPr>
            <a:r>
              <a:rPr lang="en-US" sz="800" dirty="0">
                <a:solidFill>
                  <a:srgbClr val="000000"/>
                </a:solidFill>
              </a:rPr>
              <a:t> </a:t>
            </a:r>
          </a:p>
          <a:p>
            <a:pPr algn="ctr" fontAlgn="base">
              <a:spcBef>
                <a:spcPct val="0"/>
              </a:spcBef>
              <a:spcAft>
                <a:spcPct val="0"/>
              </a:spcAft>
            </a:pPr>
            <a:r>
              <a:rPr lang="en-US" sz="2000" dirty="0">
                <a:solidFill>
                  <a:srgbClr val="000000"/>
                </a:solidFill>
              </a:rPr>
              <a:t>“Your Host”</a:t>
            </a:r>
          </a:p>
          <a:p>
            <a:pPr algn="ctr" fontAlgn="base">
              <a:spcBef>
                <a:spcPct val="0"/>
              </a:spcBef>
              <a:spcAft>
                <a:spcPct val="0"/>
              </a:spcAft>
            </a:pPr>
            <a:r>
              <a:rPr lang="en-US" sz="800" dirty="0">
                <a:solidFill>
                  <a:srgbClr val="000000"/>
                </a:solidFill>
              </a:rPr>
              <a:t> </a:t>
            </a:r>
            <a:endParaRPr lang="en-US" sz="1200" dirty="0">
              <a:solidFill>
                <a:srgbClr val="000000"/>
              </a:solidFill>
            </a:endParaRPr>
          </a:p>
          <a:p>
            <a:pPr algn="ctr" fontAlgn="base">
              <a:spcBef>
                <a:spcPct val="0"/>
              </a:spcBef>
              <a:spcAft>
                <a:spcPct val="0"/>
              </a:spcAft>
            </a:pPr>
            <a:r>
              <a:rPr lang="en-US" sz="2400" b="1" dirty="0">
                <a:solidFill>
                  <a:srgbClr val="000000"/>
                </a:solidFill>
              </a:rPr>
              <a:t>Dr. Jonathon A. </a:t>
            </a:r>
            <a:r>
              <a:rPr lang="en-US" sz="2400" b="1" dirty="0" smtClean="0">
                <a:solidFill>
                  <a:srgbClr val="000000"/>
                </a:solidFill>
              </a:rPr>
              <a:t>Gould</a:t>
            </a:r>
          </a:p>
          <a:p>
            <a:pPr algn="ctr" fontAlgn="base">
              <a:spcBef>
                <a:spcPct val="0"/>
              </a:spcBef>
              <a:spcAft>
                <a:spcPct val="0"/>
              </a:spcAft>
            </a:pPr>
            <a:endParaRPr lang="en-US" sz="800" dirty="0">
              <a:solidFill>
                <a:srgbClr val="000000"/>
              </a:solidFill>
            </a:endParaRPr>
          </a:p>
          <a:p>
            <a:pPr algn="ctr" fontAlgn="base">
              <a:spcBef>
                <a:spcPct val="0"/>
              </a:spcBef>
              <a:spcAft>
                <a:spcPct val="0"/>
              </a:spcAft>
            </a:pPr>
            <a:r>
              <a:rPr lang="en-US" sz="2000" dirty="0">
                <a:solidFill>
                  <a:srgbClr val="000000"/>
                </a:solidFill>
              </a:rPr>
              <a:t>Asst. </a:t>
            </a:r>
            <a:r>
              <a:rPr lang="en-US" sz="2000" dirty="0" smtClean="0">
                <a:solidFill>
                  <a:srgbClr val="000000"/>
                </a:solidFill>
              </a:rPr>
              <a:t>Professor, Assessment Coordinator, &amp; </a:t>
            </a:r>
            <a:r>
              <a:rPr lang="en-US" sz="2000" dirty="0">
                <a:solidFill>
                  <a:srgbClr val="000000"/>
                </a:solidFill>
              </a:rPr>
              <a:t>Fieldwork Coordinator</a:t>
            </a:r>
          </a:p>
          <a:p>
            <a:pPr algn="ctr" fontAlgn="base">
              <a:spcBef>
                <a:spcPct val="0"/>
              </a:spcBef>
              <a:spcAft>
                <a:spcPct val="0"/>
              </a:spcAft>
            </a:pPr>
            <a:r>
              <a:rPr lang="en-US" sz="2000" dirty="0">
                <a:solidFill>
                  <a:srgbClr val="000000"/>
                </a:solidFill>
              </a:rPr>
              <a:t>Saginaw Valley State University</a:t>
            </a:r>
          </a:p>
          <a:p>
            <a:pPr algn="ctr" fontAlgn="base">
              <a:spcBef>
                <a:spcPct val="0"/>
              </a:spcBef>
              <a:spcAft>
                <a:spcPct val="0"/>
              </a:spcAft>
            </a:pPr>
            <a:r>
              <a:rPr lang="en-US" sz="2000" dirty="0">
                <a:solidFill>
                  <a:srgbClr val="000000"/>
                </a:solidFill>
              </a:rPr>
              <a:t>College of </a:t>
            </a:r>
            <a:r>
              <a:rPr lang="en-US" sz="2000" dirty="0" smtClean="0">
                <a:solidFill>
                  <a:srgbClr val="000000"/>
                </a:solidFill>
              </a:rPr>
              <a:t>Education – TEMS Dept.</a:t>
            </a:r>
            <a:endParaRPr lang="en-US" sz="2000" dirty="0">
              <a:solidFill>
                <a:srgbClr val="000000"/>
              </a:solidFill>
            </a:endParaRPr>
          </a:p>
          <a:p>
            <a:pPr algn="ctr" fontAlgn="base">
              <a:spcBef>
                <a:spcPct val="0"/>
              </a:spcBef>
              <a:spcAft>
                <a:spcPct val="0"/>
              </a:spcAft>
            </a:pPr>
            <a:r>
              <a:rPr lang="en-US" sz="2000" dirty="0">
                <a:solidFill>
                  <a:srgbClr val="000000"/>
                </a:solidFill>
              </a:rPr>
              <a:t>Office EN 224</a:t>
            </a:r>
          </a:p>
          <a:p>
            <a:pPr algn="ctr" fontAlgn="base">
              <a:spcBef>
                <a:spcPct val="0"/>
              </a:spcBef>
              <a:spcAft>
                <a:spcPct val="0"/>
              </a:spcAft>
            </a:pPr>
            <a:r>
              <a:rPr lang="en-US" sz="2000" dirty="0">
                <a:solidFill>
                  <a:srgbClr val="000000"/>
                </a:solidFill>
              </a:rPr>
              <a:t>JAGould@SVSU.Edu  (Email – the </a:t>
            </a:r>
            <a:r>
              <a:rPr lang="en-US" sz="2000" b="1" dirty="0">
                <a:solidFill>
                  <a:srgbClr val="000000"/>
                </a:solidFill>
              </a:rPr>
              <a:t>BEST</a:t>
            </a:r>
            <a:r>
              <a:rPr lang="en-US" sz="2000" dirty="0">
                <a:solidFill>
                  <a:srgbClr val="000000"/>
                </a:solidFill>
              </a:rPr>
              <a:t> way to contact me</a:t>
            </a:r>
            <a:r>
              <a:rPr lang="en-US" sz="2000" dirty="0" smtClean="0">
                <a:solidFill>
                  <a:srgbClr val="000000"/>
                </a:solidFill>
              </a:rPr>
              <a:t>)</a:t>
            </a:r>
            <a:endParaRPr lang="en-US" sz="2000" dirty="0">
              <a:solidFill>
                <a:srgbClr val="000000"/>
              </a:solidFill>
            </a:endParaRPr>
          </a:p>
          <a:p>
            <a:pPr algn="ctr" fontAlgn="base">
              <a:spcBef>
                <a:spcPct val="0"/>
              </a:spcBef>
              <a:spcAft>
                <a:spcPct val="0"/>
              </a:spcAft>
            </a:pPr>
            <a:r>
              <a:rPr lang="en-US" sz="2000" dirty="0">
                <a:solidFill>
                  <a:srgbClr val="000000"/>
                </a:solidFill>
              </a:rPr>
              <a:t>(989) 964-4981 (Office</a:t>
            </a:r>
            <a:r>
              <a:rPr lang="en-US" sz="2000" dirty="0" smtClean="0">
                <a:solidFill>
                  <a:srgbClr val="000000"/>
                </a:solidFill>
              </a:rPr>
              <a:t>)</a:t>
            </a:r>
          </a:p>
          <a:p>
            <a:pPr algn="ctr" fontAlgn="base">
              <a:spcBef>
                <a:spcPct val="0"/>
              </a:spcBef>
              <a:spcAft>
                <a:spcPct val="0"/>
              </a:spcAft>
            </a:pPr>
            <a:r>
              <a:rPr lang="en-US" sz="2000" dirty="0" smtClean="0">
                <a:solidFill>
                  <a:srgbClr val="000000"/>
                </a:solidFill>
              </a:rPr>
              <a:t>(989) 492-4077</a:t>
            </a:r>
            <a:endParaRPr lang="en-US" sz="2000" dirty="0">
              <a:solidFill>
                <a:srgbClr val="000000"/>
              </a:solidFill>
            </a:endParaRPr>
          </a:p>
          <a:p>
            <a:pPr fontAlgn="base">
              <a:spcBef>
                <a:spcPct val="0"/>
              </a:spcBef>
              <a:spcAft>
                <a:spcPct val="0"/>
              </a:spcAft>
            </a:pPr>
            <a:endParaRPr lang="en-US" sz="2000" dirty="0">
              <a:solidFill>
                <a:srgbClr val="000000"/>
              </a:solidFill>
            </a:endParaRPr>
          </a:p>
        </p:txBody>
      </p:sp>
      <p:pic>
        <p:nvPicPr>
          <p:cNvPr id="2061" name="Picture 13" descr="C:\Documents and Settings\jagould\Local Settings\Temporary Internet Files\Content.IE5\SHNLEES6\MMj02852890000[1].gif"/>
          <p:cNvPicPr>
            <a:picLocks noChangeAspect="1" noChangeArrowheads="1" noCrop="1"/>
          </p:cNvPicPr>
          <p:nvPr/>
        </p:nvPicPr>
        <p:blipFill>
          <a:blip r:embed="rId2" cstate="print"/>
          <a:srcRect/>
          <a:stretch>
            <a:fillRect/>
          </a:stretch>
        </p:blipFill>
        <p:spPr bwMode="auto">
          <a:xfrm>
            <a:off x="228600" y="5638800"/>
            <a:ext cx="914400" cy="967740"/>
          </a:xfrm>
          <a:prstGeom prst="rect">
            <a:avLst/>
          </a:prstGeom>
          <a:noFill/>
        </p:spPr>
      </p:pic>
      <p:pic>
        <p:nvPicPr>
          <p:cNvPr id="1028" name="Picture 4" descr="C:\Documents and Settings\jagould\Local Settings\Temporary Internet Files\Content.IE5\QPXVQ8Q9\MMj02836490000[1].gif"/>
          <p:cNvPicPr>
            <a:picLocks noChangeAspect="1" noChangeArrowheads="1" noCrop="1"/>
          </p:cNvPicPr>
          <p:nvPr/>
        </p:nvPicPr>
        <p:blipFill>
          <a:blip r:embed="rId3" cstate="print"/>
          <a:srcRect/>
          <a:stretch>
            <a:fillRect/>
          </a:stretch>
        </p:blipFill>
        <p:spPr bwMode="auto">
          <a:xfrm>
            <a:off x="152400" y="152400"/>
            <a:ext cx="657225" cy="904875"/>
          </a:xfrm>
          <a:prstGeom prst="rect">
            <a:avLst/>
          </a:prstGeom>
          <a:noFill/>
        </p:spPr>
      </p:pic>
      <p:pic>
        <p:nvPicPr>
          <p:cNvPr id="1029" name="Picture 5" descr="C:\Documents and Settings\jagould\Local Settings\Temporary Internet Files\Content.IE5\4S0TQOJK\MMj02838830000[1].gif"/>
          <p:cNvPicPr>
            <a:picLocks noChangeAspect="1" noChangeArrowheads="1" noCrop="1"/>
          </p:cNvPicPr>
          <p:nvPr/>
        </p:nvPicPr>
        <p:blipFill>
          <a:blip r:embed="rId4" cstate="print"/>
          <a:srcRect/>
          <a:stretch>
            <a:fillRect/>
          </a:stretch>
        </p:blipFill>
        <p:spPr bwMode="auto">
          <a:xfrm>
            <a:off x="8229600" y="5638800"/>
            <a:ext cx="846753" cy="838200"/>
          </a:xfrm>
          <a:prstGeom prst="rect">
            <a:avLst/>
          </a:prstGeom>
          <a:noFill/>
        </p:spPr>
      </p:pic>
      <p:pic>
        <p:nvPicPr>
          <p:cNvPr id="1030" name="Picture 6" descr="C:\Documents and Settings\jagould\Local Settings\Temporary Internet Files\Content.IE5\QPXVQ8Q9\MMAG00491_0000[1].gif"/>
          <p:cNvPicPr>
            <a:picLocks noChangeAspect="1" noChangeArrowheads="1" noCrop="1"/>
          </p:cNvPicPr>
          <p:nvPr/>
        </p:nvPicPr>
        <p:blipFill>
          <a:blip r:embed="rId5" cstate="print"/>
          <a:srcRect/>
          <a:stretch>
            <a:fillRect/>
          </a:stretch>
        </p:blipFill>
        <p:spPr bwMode="auto">
          <a:xfrm>
            <a:off x="7620000" y="152400"/>
            <a:ext cx="1371600" cy="66159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Quick-Write Question(s):</a:t>
            </a:r>
            <a:endParaRPr lang="en-US" dirty="0"/>
          </a:p>
        </p:txBody>
      </p:sp>
      <p:sp>
        <p:nvSpPr>
          <p:cNvPr id="3" name="Content Placeholder 2"/>
          <p:cNvSpPr>
            <a:spLocks noGrp="1"/>
          </p:cNvSpPr>
          <p:nvPr>
            <p:ph idx="1"/>
          </p:nvPr>
        </p:nvSpPr>
        <p:spPr>
          <a:xfrm>
            <a:off x="457200" y="1905000"/>
            <a:ext cx="8229600" cy="4724400"/>
          </a:xfrm>
        </p:spPr>
        <p:txBody>
          <a:bodyPr>
            <a:normAutofit/>
          </a:bodyPr>
          <a:lstStyle/>
          <a:p>
            <a:r>
              <a:rPr lang="en-US" dirty="0" smtClean="0"/>
              <a:t>Heavy-Weight Champion of the world, Mike Tyson, once said, </a:t>
            </a:r>
            <a:r>
              <a:rPr lang="en-US" sz="5400" i="1" dirty="0" smtClean="0"/>
              <a:t>“Everyone has a plan, until they get hit!!!”</a:t>
            </a:r>
          </a:p>
          <a:p>
            <a:pPr lvl="1"/>
            <a:endParaRPr lang="en-US" dirty="0" smtClean="0"/>
          </a:p>
          <a:p>
            <a:pPr lvl="1"/>
            <a:r>
              <a:rPr lang="en-US" dirty="0" smtClean="0"/>
              <a:t>How do his words lend themselves to the          power of a properly written lesson plan?</a:t>
            </a:r>
          </a:p>
        </p:txBody>
      </p:sp>
      <p:pic>
        <p:nvPicPr>
          <p:cNvPr id="4" name="Picture 2" descr="C:\Documents and Settings\jagould\Local Settings\Temporary Internet Files\Content.IE5\Q70CIO3S\MMj03033090000[1].gif"/>
          <p:cNvPicPr>
            <a:picLocks noChangeAspect="1" noChangeArrowheads="1" noCrop="1"/>
          </p:cNvPicPr>
          <p:nvPr/>
        </p:nvPicPr>
        <p:blipFill>
          <a:blip r:embed="rId2" cstate="print"/>
          <a:srcRect/>
          <a:stretch>
            <a:fillRect/>
          </a:stretch>
        </p:blipFill>
        <p:spPr bwMode="auto">
          <a:xfrm>
            <a:off x="7620000" y="304800"/>
            <a:ext cx="1016738" cy="971550"/>
          </a:xfrm>
          <a:prstGeom prst="rect">
            <a:avLst/>
          </a:prstGeom>
          <a:noFill/>
        </p:spPr>
      </p:pic>
      <p:pic>
        <p:nvPicPr>
          <p:cNvPr id="1026" name="Picture 2" descr="C:\Documents and Settings\jagould\Local Settings\Temporary Internet Files\Content.IE5\7OLXXX8Q\MM900286764[1].gif"/>
          <p:cNvPicPr>
            <a:picLocks noChangeAspect="1" noChangeArrowheads="1" noCrop="1"/>
          </p:cNvPicPr>
          <p:nvPr/>
        </p:nvPicPr>
        <p:blipFill>
          <a:blip r:embed="rId3" cstate="print"/>
          <a:srcRect/>
          <a:stretch>
            <a:fillRect/>
          </a:stretch>
        </p:blipFill>
        <p:spPr bwMode="auto">
          <a:xfrm>
            <a:off x="7315200" y="4191000"/>
            <a:ext cx="1594338" cy="1524000"/>
          </a:xfrm>
          <a:prstGeom prst="rect">
            <a:avLst/>
          </a:prstGeom>
          <a:noFill/>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The Blue Hat</a:t>
            </a:r>
          </a:p>
        </p:txBody>
      </p:sp>
      <p:sp>
        <p:nvSpPr>
          <p:cNvPr id="3" name="Content Placeholder 2"/>
          <p:cNvSpPr>
            <a:spLocks noGrp="1"/>
          </p:cNvSpPr>
          <p:nvPr>
            <p:ph sz="half" idx="1"/>
          </p:nvPr>
        </p:nvSpPr>
        <p:spPr>
          <a:xfrm>
            <a:off x="457200" y="1676400"/>
            <a:ext cx="4038600" cy="4953000"/>
          </a:xfrm>
        </p:spPr>
        <p:txBody>
          <a:bodyPr rtlCol="0">
            <a:normAutofit lnSpcReduction="10000"/>
          </a:bodyPr>
          <a:lstStyle/>
          <a:p>
            <a:pPr fontAlgn="auto">
              <a:spcAft>
                <a:spcPts val="0"/>
              </a:spcAft>
              <a:buFont typeface="Arial" pitchFamily="34" charset="0"/>
              <a:buChar char="•"/>
              <a:defRPr/>
            </a:pPr>
            <a:r>
              <a:rPr lang="en-US" dirty="0" smtClean="0"/>
              <a:t>The Blue Hat (blue, like the sky above – the “CEO Hat”) can be worn by any member of the group, at any time.</a:t>
            </a:r>
          </a:p>
          <a:p>
            <a:pPr fontAlgn="auto">
              <a:spcAft>
                <a:spcPts val="0"/>
              </a:spcAft>
              <a:buFont typeface="Arial" pitchFamily="34" charset="0"/>
              <a:buChar char="•"/>
              <a:defRPr/>
            </a:pPr>
            <a:r>
              <a:rPr lang="en-US" dirty="0" smtClean="0"/>
              <a:t>Often, one member of the group wears this hat, and </a:t>
            </a:r>
            <a:r>
              <a:rPr lang="en-US" b="1" i="1" dirty="0" smtClean="0"/>
              <a:t>tactfully</a:t>
            </a:r>
            <a:r>
              <a:rPr lang="en-US" dirty="0" smtClean="0"/>
              <a:t> reminds other group members of the current hat the members are to be wearing. </a:t>
            </a:r>
          </a:p>
        </p:txBody>
      </p:sp>
      <p:pic>
        <p:nvPicPr>
          <p:cNvPr id="24580" name="Picture 1" descr="C:\Documents and Settings\Jon\My Documents\My Pictures\Microsoft Clip Organizer\j0297016.gif"/>
          <p:cNvPicPr>
            <a:picLocks noChangeAspect="1" noChangeArrowheads="1" noCrop="1"/>
          </p:cNvPicPr>
          <p:nvPr/>
        </p:nvPicPr>
        <p:blipFill>
          <a:blip r:embed="rId2" cstate="print"/>
          <a:srcRect/>
          <a:stretch>
            <a:fillRect/>
          </a:stretch>
        </p:blipFill>
        <p:spPr bwMode="auto">
          <a:xfrm>
            <a:off x="457200" y="304800"/>
            <a:ext cx="1549400" cy="1219200"/>
          </a:xfrm>
          <a:prstGeom prst="rect">
            <a:avLst/>
          </a:prstGeom>
          <a:noFill/>
          <a:ln w="9525">
            <a:noFill/>
            <a:miter lim="800000"/>
            <a:headEnd/>
            <a:tailEnd/>
          </a:ln>
        </p:spPr>
      </p:pic>
      <p:pic>
        <p:nvPicPr>
          <p:cNvPr id="24581" name="Picture 2" descr="C:\Documents and Settings\Jon\My Documents\My Pictures\Microsoft Clip Organizer\j0438965.jpg"/>
          <p:cNvPicPr>
            <a:picLocks noChangeAspect="1" noChangeArrowheads="1"/>
          </p:cNvPicPr>
          <p:nvPr/>
        </p:nvPicPr>
        <p:blipFill>
          <a:blip r:embed="rId3" cstate="print"/>
          <a:srcRect/>
          <a:stretch>
            <a:fillRect/>
          </a:stretch>
        </p:blipFill>
        <p:spPr bwMode="auto">
          <a:xfrm>
            <a:off x="4456113" y="2209800"/>
            <a:ext cx="44704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Extensions</a:t>
            </a:r>
          </a:p>
        </p:txBody>
      </p:sp>
      <p:sp>
        <p:nvSpPr>
          <p:cNvPr id="25603" name="Content Placeholder 2"/>
          <p:cNvSpPr>
            <a:spLocks noGrp="1"/>
          </p:cNvSpPr>
          <p:nvPr>
            <p:ph sz="half" idx="1"/>
          </p:nvPr>
        </p:nvSpPr>
        <p:spPr>
          <a:xfrm>
            <a:off x="457200" y="1600200"/>
            <a:ext cx="6324600" cy="4525963"/>
          </a:xfrm>
        </p:spPr>
        <p:txBody>
          <a:bodyPr/>
          <a:lstStyle/>
          <a:p>
            <a:r>
              <a:rPr lang="en-US" sz="4800" smtClean="0"/>
              <a:t>Fist-to-Five</a:t>
            </a:r>
          </a:p>
          <a:p>
            <a:r>
              <a:rPr lang="en-US" sz="4800" smtClean="0"/>
              <a:t>Consensus</a:t>
            </a:r>
          </a:p>
          <a:p>
            <a:r>
              <a:rPr lang="en-US" sz="4800" smtClean="0"/>
              <a:t>Debate</a:t>
            </a:r>
          </a:p>
          <a:p>
            <a:r>
              <a:rPr lang="en-US" sz="4800" smtClean="0"/>
              <a:t>Voting</a:t>
            </a:r>
          </a:p>
          <a:p>
            <a:r>
              <a:rPr lang="en-US" sz="4800" smtClean="0"/>
              <a:t>Three-Legged “Race”</a:t>
            </a:r>
          </a:p>
          <a:p>
            <a:endParaRPr lang="en-US" sz="4800" smtClean="0"/>
          </a:p>
        </p:txBody>
      </p:sp>
      <p:pic>
        <p:nvPicPr>
          <p:cNvPr id="25604" name="Picture 2" descr="C:\Documents and Settings\Jon\My Documents\My Pictures\Microsoft Clip Organizer\j0236367.gif"/>
          <p:cNvPicPr>
            <a:picLocks noChangeAspect="1" noChangeArrowheads="1" noCrop="1"/>
          </p:cNvPicPr>
          <p:nvPr/>
        </p:nvPicPr>
        <p:blipFill>
          <a:blip r:embed="rId2" cstate="print"/>
          <a:srcRect/>
          <a:stretch>
            <a:fillRect/>
          </a:stretch>
        </p:blipFill>
        <p:spPr bwMode="auto">
          <a:xfrm>
            <a:off x="4572000" y="1676400"/>
            <a:ext cx="2994025"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References</a:t>
            </a:r>
          </a:p>
        </p:txBody>
      </p:sp>
      <p:sp>
        <p:nvSpPr>
          <p:cNvPr id="26627" name="Content Placeholder 2"/>
          <p:cNvSpPr>
            <a:spLocks noGrp="1"/>
          </p:cNvSpPr>
          <p:nvPr>
            <p:ph sz="half" idx="1"/>
          </p:nvPr>
        </p:nvSpPr>
        <p:spPr>
          <a:xfrm>
            <a:off x="457200" y="1600200"/>
            <a:ext cx="8305800" cy="4525963"/>
          </a:xfrm>
        </p:spPr>
        <p:txBody>
          <a:bodyPr/>
          <a:lstStyle/>
          <a:p>
            <a:pPr algn="ctr">
              <a:buFont typeface="Arial" charset="0"/>
              <a:buNone/>
            </a:pPr>
            <a:endParaRPr lang="en-US" smtClean="0"/>
          </a:p>
          <a:p>
            <a:pPr>
              <a:buFont typeface="Arial" charset="0"/>
              <a:buNone/>
            </a:pPr>
            <a:r>
              <a:rPr lang="en-US" smtClean="0"/>
              <a:t>DeBono, E. (1995). </a:t>
            </a:r>
            <a:r>
              <a:rPr lang="en-US" i="1" smtClean="0"/>
              <a:t>The six thinking hats. </a:t>
            </a:r>
            <a:r>
              <a:rPr lang="en-US" smtClean="0"/>
              <a:t>Boston: Back Bay Books.</a:t>
            </a:r>
          </a:p>
          <a:p>
            <a:pPr>
              <a:buFont typeface="Arial" charset="0"/>
              <a:buNone/>
            </a:pPr>
            <a:endParaRPr lang="en-US" smtClean="0"/>
          </a:p>
          <a:p>
            <a:pPr>
              <a:buFont typeface="Arial" charset="0"/>
              <a:buNone/>
            </a:pPr>
            <a:r>
              <a:rPr lang="en-US" smtClean="0"/>
              <a:t>Gunter, M. A., Estes, T. H., &amp; Mintz, S. L. (2007). </a:t>
            </a:r>
            <a:r>
              <a:rPr lang="en-US" i="1" smtClean="0"/>
              <a:t>Instruction: A models approach.</a:t>
            </a:r>
            <a:r>
              <a:rPr lang="en-US" smtClean="0"/>
              <a:t> Boston: Pearson Education, Inc.</a:t>
            </a:r>
          </a:p>
          <a:p>
            <a:endParaRPr lang="en-US" smtClean="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52400"/>
            <a:ext cx="8229600" cy="762000"/>
          </a:xfrm>
        </p:spPr>
        <p:txBody>
          <a:bodyPr/>
          <a:lstStyle/>
          <a:p>
            <a:r>
              <a:rPr lang="en-US" smtClean="0"/>
              <a:t>“The Six-Hat Rap”</a:t>
            </a:r>
          </a:p>
        </p:txBody>
      </p:sp>
      <p:sp>
        <p:nvSpPr>
          <p:cNvPr id="3" name="Content Placeholder 2"/>
          <p:cNvSpPr>
            <a:spLocks noGrp="1"/>
          </p:cNvSpPr>
          <p:nvPr>
            <p:ph idx="1"/>
          </p:nvPr>
        </p:nvSpPr>
        <p:spPr>
          <a:xfrm>
            <a:off x="152400" y="990600"/>
            <a:ext cx="4724400" cy="5638800"/>
          </a:xfrm>
        </p:spPr>
        <p:txBody>
          <a:bodyPr/>
          <a:lstStyle/>
          <a:p>
            <a:pPr>
              <a:buFont typeface="Arial" charset="0"/>
              <a:buNone/>
            </a:pPr>
            <a:r>
              <a:rPr lang="en-US" sz="2000" smtClean="0"/>
              <a:t>O’ when I’m wearin’ the Green Hat,	</a:t>
            </a:r>
          </a:p>
          <a:p>
            <a:pPr>
              <a:buFont typeface="Arial" charset="0"/>
              <a:buNone/>
            </a:pPr>
            <a:r>
              <a:rPr lang="en-US" sz="2000" smtClean="0"/>
              <a:t>Ideas I grow,</a:t>
            </a:r>
          </a:p>
          <a:p>
            <a:pPr>
              <a:buFont typeface="Arial" charset="0"/>
              <a:buNone/>
            </a:pPr>
            <a:r>
              <a:rPr lang="en-US" sz="2000" smtClean="0"/>
              <a:t>I’m always on the lookout,</a:t>
            </a:r>
          </a:p>
          <a:p>
            <a:pPr>
              <a:buFont typeface="Arial" charset="0"/>
              <a:buNone/>
            </a:pPr>
            <a:r>
              <a:rPr lang="en-US" sz="2000" smtClean="0"/>
              <a:t>For new things, you know?</a:t>
            </a:r>
          </a:p>
          <a:p>
            <a:pPr>
              <a:buFont typeface="Arial" charset="0"/>
              <a:buNone/>
            </a:pPr>
            <a:endParaRPr lang="en-US" sz="2000" smtClean="0"/>
          </a:p>
          <a:p>
            <a:pPr>
              <a:buFont typeface="Arial" charset="0"/>
              <a:buNone/>
            </a:pPr>
            <a:r>
              <a:rPr lang="en-US" sz="2000" smtClean="0"/>
              <a:t>Just part of my posse,</a:t>
            </a:r>
          </a:p>
          <a:p>
            <a:pPr>
              <a:buFont typeface="Arial" charset="0"/>
              <a:buNone/>
            </a:pPr>
            <a:r>
              <a:rPr lang="en-US" sz="2000" smtClean="0"/>
              <a:t>Just part of the pack,</a:t>
            </a:r>
          </a:p>
          <a:p>
            <a:pPr>
              <a:buFont typeface="Arial" charset="0"/>
              <a:buNone/>
            </a:pPr>
            <a:r>
              <a:rPr lang="en-US" sz="2000" smtClean="0"/>
              <a:t>I sometimes where the white hat, </a:t>
            </a:r>
          </a:p>
          <a:p>
            <a:pPr>
              <a:buFont typeface="Arial" charset="0"/>
              <a:buNone/>
            </a:pPr>
            <a:r>
              <a:rPr lang="en-US" sz="2000" smtClean="0"/>
              <a:t>Cause ya need all da facts.</a:t>
            </a:r>
          </a:p>
          <a:p>
            <a:pPr>
              <a:buFont typeface="Arial" charset="0"/>
              <a:buNone/>
            </a:pPr>
            <a:endParaRPr lang="en-US" sz="2000" smtClean="0"/>
          </a:p>
          <a:p>
            <a:pPr>
              <a:buFont typeface="Arial" charset="0"/>
              <a:buNone/>
            </a:pPr>
            <a:r>
              <a:rPr lang="en-US" sz="2000" smtClean="0"/>
              <a:t>But when I’m wearin’ the yellow,</a:t>
            </a:r>
          </a:p>
          <a:p>
            <a:pPr>
              <a:buFont typeface="Arial" charset="0"/>
              <a:buNone/>
            </a:pPr>
            <a:r>
              <a:rPr lang="en-US" sz="2000" smtClean="0"/>
              <a:t>Good things I embrace,</a:t>
            </a:r>
          </a:p>
          <a:p>
            <a:pPr>
              <a:buFont typeface="Arial" charset="0"/>
              <a:buNone/>
            </a:pPr>
            <a:r>
              <a:rPr lang="en-US" sz="2000" smtClean="0"/>
              <a:t>So please stop your b*#&amp;@in’,</a:t>
            </a:r>
          </a:p>
          <a:p>
            <a:pPr>
              <a:buFont typeface="Arial" charset="0"/>
              <a:buNone/>
            </a:pPr>
            <a:r>
              <a:rPr lang="en-US" sz="2000" smtClean="0"/>
              <a:t>Ya need to know your place</a:t>
            </a:r>
          </a:p>
        </p:txBody>
      </p:sp>
      <p:sp>
        <p:nvSpPr>
          <p:cNvPr id="4" name="Content Placeholder 2"/>
          <p:cNvSpPr txBox="1">
            <a:spLocks/>
          </p:cNvSpPr>
          <p:nvPr/>
        </p:nvSpPr>
        <p:spPr bwMode="auto">
          <a:xfrm>
            <a:off x="4953000" y="1143000"/>
            <a:ext cx="4191000" cy="5715000"/>
          </a:xfrm>
          <a:prstGeom prst="rect">
            <a:avLst/>
          </a:prstGeom>
          <a:noFill/>
          <a:ln w="9525">
            <a:noFill/>
            <a:miter lim="800000"/>
            <a:headEnd/>
            <a:tailEnd/>
          </a:ln>
        </p:spPr>
        <p:txBody>
          <a:bodyPr/>
          <a:lstStyle/>
          <a:p>
            <a:pPr marL="342900" indent="-342900">
              <a:spcBef>
                <a:spcPct val="20000"/>
              </a:spcBef>
              <a:buFont typeface="Arial" charset="0"/>
              <a:buNone/>
            </a:pPr>
            <a:r>
              <a:rPr lang="en-US" sz="2000">
                <a:latin typeface="Calibri" pitchFamily="34" charset="0"/>
              </a:rPr>
              <a:t>And now it’s time for your turn, Black, </a:t>
            </a:r>
          </a:p>
          <a:p>
            <a:pPr marL="342900" indent="-342900">
              <a:spcBef>
                <a:spcPct val="20000"/>
              </a:spcBef>
              <a:buFont typeface="Arial" charset="0"/>
              <a:buNone/>
            </a:pPr>
            <a:r>
              <a:rPr lang="en-US" sz="2000">
                <a:latin typeface="Calibri" pitchFamily="34" charset="0"/>
              </a:rPr>
              <a:t>You know you’re the one,</a:t>
            </a:r>
          </a:p>
          <a:p>
            <a:pPr marL="342900" indent="-342900">
              <a:spcBef>
                <a:spcPct val="20000"/>
              </a:spcBef>
              <a:buFont typeface="Arial" charset="0"/>
              <a:buNone/>
            </a:pPr>
            <a:r>
              <a:rPr lang="en-US" sz="2000">
                <a:latin typeface="Calibri" pitchFamily="34" charset="0"/>
              </a:rPr>
              <a:t>Always bein’ so careful,</a:t>
            </a:r>
          </a:p>
          <a:p>
            <a:pPr marL="342900" indent="-342900">
              <a:spcBef>
                <a:spcPct val="20000"/>
              </a:spcBef>
              <a:buFont typeface="Arial" charset="0"/>
              <a:buNone/>
            </a:pPr>
            <a:r>
              <a:rPr lang="en-US" sz="2000">
                <a:latin typeface="Calibri" pitchFamily="34" charset="0"/>
              </a:rPr>
              <a:t>Always ruin all the fun.</a:t>
            </a:r>
          </a:p>
          <a:p>
            <a:pPr marL="342900" indent="-342900">
              <a:spcBef>
                <a:spcPct val="20000"/>
              </a:spcBef>
              <a:buFont typeface="Arial" charset="0"/>
              <a:buNone/>
            </a:pPr>
            <a:endParaRPr lang="en-US" sz="2000">
              <a:latin typeface="Calibri" pitchFamily="34" charset="0"/>
            </a:endParaRPr>
          </a:p>
          <a:p>
            <a:pPr marL="342900" indent="-342900">
              <a:spcBef>
                <a:spcPct val="20000"/>
              </a:spcBef>
              <a:buFont typeface="Arial" charset="0"/>
              <a:buNone/>
            </a:pPr>
            <a:r>
              <a:rPr lang="en-US" sz="2000">
                <a:latin typeface="Calibri" pitchFamily="34" charset="0"/>
              </a:rPr>
              <a:t>But when I put on da red hat,</a:t>
            </a:r>
          </a:p>
          <a:p>
            <a:pPr marL="342900" indent="-342900">
              <a:spcBef>
                <a:spcPct val="20000"/>
              </a:spcBef>
              <a:buFont typeface="Arial" charset="0"/>
              <a:buNone/>
            </a:pPr>
            <a:r>
              <a:rPr lang="en-US" sz="2000">
                <a:latin typeface="Calibri" pitchFamily="34" charset="0"/>
              </a:rPr>
              <a:t>I’m hot just like a lighter,</a:t>
            </a:r>
          </a:p>
          <a:p>
            <a:pPr marL="342900" indent="-342900">
              <a:spcBef>
                <a:spcPct val="20000"/>
              </a:spcBef>
              <a:buFont typeface="Arial" charset="0"/>
              <a:buNone/>
            </a:pPr>
            <a:r>
              <a:rPr lang="en-US" sz="2000">
                <a:latin typeface="Calibri" pitchFamily="34" charset="0"/>
              </a:rPr>
              <a:t>You know I luv da feelins’,</a:t>
            </a:r>
          </a:p>
          <a:p>
            <a:pPr marL="342900" indent="-342900">
              <a:spcBef>
                <a:spcPct val="20000"/>
              </a:spcBef>
              <a:buFont typeface="Arial" charset="0"/>
              <a:buNone/>
            </a:pPr>
            <a:r>
              <a:rPr lang="en-US" sz="2000">
                <a:latin typeface="Calibri" pitchFamily="34" charset="0"/>
              </a:rPr>
              <a:t>I’m a lover not fighter!</a:t>
            </a:r>
          </a:p>
          <a:p>
            <a:pPr marL="342900" indent="-342900">
              <a:spcBef>
                <a:spcPct val="20000"/>
              </a:spcBef>
              <a:buFont typeface="Arial" charset="0"/>
              <a:buNone/>
            </a:pPr>
            <a:endParaRPr lang="en-US" sz="2000">
              <a:latin typeface="Calibri" pitchFamily="34" charset="0"/>
            </a:endParaRPr>
          </a:p>
          <a:p>
            <a:pPr marL="342900" indent="-342900">
              <a:spcBef>
                <a:spcPct val="20000"/>
              </a:spcBef>
              <a:buFont typeface="Arial" charset="0"/>
              <a:buNone/>
            </a:pPr>
            <a:r>
              <a:rPr lang="en-US" sz="2000">
                <a:latin typeface="Calibri" pitchFamily="34" charset="0"/>
              </a:rPr>
              <a:t>And now remember the blue,</a:t>
            </a:r>
          </a:p>
          <a:p>
            <a:pPr marL="342900" indent="-342900">
              <a:spcBef>
                <a:spcPct val="20000"/>
              </a:spcBef>
              <a:buFont typeface="Arial" charset="0"/>
              <a:buNone/>
            </a:pPr>
            <a:r>
              <a:rPr lang="en-US" sz="2000">
                <a:latin typeface="Calibri" pitchFamily="34" charset="0"/>
              </a:rPr>
              <a:t>The one who rules the pack, </a:t>
            </a:r>
          </a:p>
          <a:p>
            <a:pPr marL="342900" indent="-342900">
              <a:spcBef>
                <a:spcPct val="20000"/>
              </a:spcBef>
              <a:buFont typeface="Arial" charset="0"/>
              <a:buNone/>
            </a:pPr>
            <a:r>
              <a:rPr lang="en-US" sz="2000">
                <a:latin typeface="Calibri" pitchFamily="34" charset="0"/>
              </a:rPr>
              <a:t>Keepin’ all us in line, </a:t>
            </a:r>
          </a:p>
          <a:p>
            <a:pPr marL="342900" indent="-342900">
              <a:spcBef>
                <a:spcPct val="20000"/>
              </a:spcBef>
              <a:buFont typeface="Arial" charset="0"/>
              <a:buNone/>
            </a:pPr>
            <a:r>
              <a:rPr lang="en-US" sz="2000">
                <a:latin typeface="Calibri" pitchFamily="34" charset="0"/>
              </a:rPr>
              <a:t>And I hope you liked the hats.</a:t>
            </a:r>
          </a:p>
        </p:txBody>
      </p:sp>
      <p:sp>
        <p:nvSpPr>
          <p:cNvPr id="5" name="Rectangle 4"/>
          <p:cNvSpPr/>
          <p:nvPr/>
        </p:nvSpPr>
        <p:spPr>
          <a:xfrm rot="20648782">
            <a:off x="2791152" y="3875742"/>
            <a:ext cx="1678473" cy="58477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“Word”</a:t>
            </a:r>
          </a:p>
        </p:txBody>
      </p:sp>
      <p:sp>
        <p:nvSpPr>
          <p:cNvPr id="6" name="Rectangle 5"/>
          <p:cNvSpPr/>
          <p:nvPr/>
        </p:nvSpPr>
        <p:spPr>
          <a:xfrm rot="20648782">
            <a:off x="7715778" y="3997722"/>
            <a:ext cx="932178" cy="830997"/>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a:t>
            </a:r>
            <a:r>
              <a:rPr lang="en-US" sz="24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WiKI</a:t>
            </a:r>
            <a:endParaRPr lang="en-US" sz="2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a:p>
            <a:pPr algn="ctr" fontAlgn="auto">
              <a:spcBef>
                <a:spcPts val="0"/>
              </a:spcBef>
              <a:spcAft>
                <a:spcPts val="0"/>
              </a:spcAft>
              <a:defRPr/>
            </a:pPr>
            <a:r>
              <a:rPr lang="en-US" sz="2400" b="1" cap="all" dirty="0" err="1">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wIKI</a:t>
            </a:r>
            <a:r>
              <a:rPr lang="en-US" sz="24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a:t>
            </a:r>
          </a:p>
        </p:txBody>
      </p:sp>
      <p:sp>
        <p:nvSpPr>
          <p:cNvPr id="7" name="Rectangle 6"/>
          <p:cNvSpPr/>
          <p:nvPr/>
        </p:nvSpPr>
        <p:spPr>
          <a:xfrm rot="20648782">
            <a:off x="7353039" y="6055082"/>
            <a:ext cx="1807547" cy="584775"/>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a:t>
            </a:r>
            <a:r>
              <a:rPr lang="en-US" sz="3200" b="1" cap="all" dirty="0" err="1">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Boooy</a:t>
            </a:r>
            <a:r>
              <a:rPr lang="en-US" sz="3200" b="1" cap="all" dirty="0">
                <a:ln/>
                <a:solidFill>
                  <a:srgbClr val="0070C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a:t>
            </a:r>
          </a:p>
        </p:txBody>
      </p:sp>
      <p:pic>
        <p:nvPicPr>
          <p:cNvPr id="8" name="Picture 2" descr="C:\Documents and Settings\Jon\My Documents\My Pictures\Microsoft Clip Organizer\j0336355.gif"/>
          <p:cNvPicPr>
            <a:picLocks noChangeAspect="1" noChangeArrowheads="1" noCrop="1"/>
          </p:cNvPicPr>
          <p:nvPr/>
        </p:nvPicPr>
        <p:blipFill>
          <a:blip r:embed="rId2" cstate="print"/>
          <a:srcRect/>
          <a:stretch>
            <a:fillRect/>
          </a:stretch>
        </p:blipFill>
        <p:spPr bwMode="auto">
          <a:xfrm>
            <a:off x="3124200" y="1371600"/>
            <a:ext cx="871538" cy="914400"/>
          </a:xfrm>
          <a:prstGeom prst="rect">
            <a:avLst/>
          </a:prstGeom>
          <a:noFill/>
          <a:ln w="9525">
            <a:noFill/>
            <a:miter lim="800000"/>
            <a:headEnd/>
            <a:tailEnd/>
          </a:ln>
        </p:spPr>
      </p:pic>
      <p:pic>
        <p:nvPicPr>
          <p:cNvPr id="7170" name="Picture 2" descr="C:\Documents and Settings\jagould\Local Settings\Temporary Internet Files\Content.IE5\PCCQDS38\MMj03565860000[1].gif"/>
          <p:cNvPicPr>
            <a:picLocks noChangeAspect="1" noChangeArrowheads="1" noCrop="1"/>
          </p:cNvPicPr>
          <p:nvPr/>
        </p:nvPicPr>
        <p:blipFill>
          <a:blip r:embed="rId3" cstate="print"/>
          <a:srcRect/>
          <a:stretch>
            <a:fillRect/>
          </a:stretch>
        </p:blipFill>
        <p:spPr bwMode="auto">
          <a:xfrm>
            <a:off x="7772400" y="1524000"/>
            <a:ext cx="1296988" cy="1143000"/>
          </a:xfrm>
          <a:prstGeom prst="rect">
            <a:avLst/>
          </a:prstGeom>
          <a:noFill/>
          <a:ln w="9525">
            <a:noFill/>
            <a:miter lim="800000"/>
            <a:headEnd/>
            <a:tailEnd/>
          </a:ln>
        </p:spPr>
      </p:pic>
      <p:pic>
        <p:nvPicPr>
          <p:cNvPr id="7171" name="Picture 3" descr="C:\Documents and Settings\jagould\Local Settings\Temporary Internet Files\Content.IE5\KM2MKD6J\MMAG00433_0000[1].gif"/>
          <p:cNvPicPr>
            <a:picLocks noChangeAspect="1" noChangeArrowheads="1" noCrop="1"/>
          </p:cNvPicPr>
          <p:nvPr/>
        </p:nvPicPr>
        <p:blipFill>
          <a:blip r:embed="rId4" cstate="print"/>
          <a:srcRect/>
          <a:stretch>
            <a:fillRect/>
          </a:stretch>
        </p:blipFill>
        <p:spPr bwMode="auto">
          <a:xfrm>
            <a:off x="3429000" y="4953000"/>
            <a:ext cx="858838" cy="677863"/>
          </a:xfrm>
          <a:prstGeom prst="rect">
            <a:avLst/>
          </a:prstGeom>
          <a:noFill/>
          <a:ln w="9525">
            <a:noFill/>
            <a:miter lim="800000"/>
            <a:headEnd/>
            <a:tailEnd/>
          </a:ln>
        </p:spPr>
      </p:pic>
      <p:pic>
        <p:nvPicPr>
          <p:cNvPr id="7173" name="Picture 5" descr="C:\Documents and Settings\jagould\Local Settings\Temporary Internet Files\Content.IE5\IFXIXM6N\MMj03957060000[1].gif"/>
          <p:cNvPicPr>
            <a:picLocks noChangeAspect="1" noChangeArrowheads="1" noCrop="1"/>
          </p:cNvPicPr>
          <p:nvPr/>
        </p:nvPicPr>
        <p:blipFill>
          <a:blip r:embed="rId5" cstate="print"/>
          <a:srcRect/>
          <a:stretch>
            <a:fillRect/>
          </a:stretch>
        </p:blipFill>
        <p:spPr bwMode="auto">
          <a:xfrm>
            <a:off x="8229600" y="3048000"/>
            <a:ext cx="762000" cy="952500"/>
          </a:xfrm>
          <a:prstGeom prst="rect">
            <a:avLst/>
          </a:prstGeom>
          <a:noFill/>
          <a:ln w="9525">
            <a:noFill/>
            <a:miter lim="800000"/>
            <a:headEnd/>
            <a:tailEnd/>
          </a:ln>
        </p:spPr>
      </p:pic>
      <p:pic>
        <p:nvPicPr>
          <p:cNvPr id="7174" name="Picture 6" descr="C:\Documents and Settings\jagould\Local Settings\Temporary Internet Files\Content.IE5\PCCQDS38\MMj03237590000[1].gif"/>
          <p:cNvPicPr>
            <a:picLocks noChangeAspect="1" noChangeArrowheads="1" noCrop="1"/>
          </p:cNvPicPr>
          <p:nvPr/>
        </p:nvPicPr>
        <p:blipFill>
          <a:blip r:embed="rId6" cstate="print"/>
          <a:srcRect/>
          <a:stretch>
            <a:fillRect/>
          </a:stretch>
        </p:blipFill>
        <p:spPr bwMode="auto">
          <a:xfrm>
            <a:off x="2667000" y="2743200"/>
            <a:ext cx="866775" cy="800100"/>
          </a:xfrm>
          <a:prstGeom prst="rect">
            <a:avLst/>
          </a:prstGeom>
          <a:noFill/>
          <a:ln w="9525">
            <a:noFill/>
            <a:miter lim="800000"/>
            <a:headEnd/>
            <a:tailEnd/>
          </a:ln>
        </p:spPr>
      </p:pic>
      <p:pic>
        <p:nvPicPr>
          <p:cNvPr id="7175" name="Picture 7" descr="C:\Documents and Settings\jagould\Local Settings\Temporary Internet Files\Content.IE5\PCCQDS38\MMj03566380000[1].gif"/>
          <p:cNvPicPr>
            <a:picLocks noChangeAspect="1" noChangeArrowheads="1" noCrop="1"/>
          </p:cNvPicPr>
          <p:nvPr/>
        </p:nvPicPr>
        <p:blipFill>
          <a:blip r:embed="rId7" cstate="print"/>
          <a:srcRect/>
          <a:stretch>
            <a:fillRect/>
          </a:stretch>
        </p:blipFill>
        <p:spPr bwMode="auto">
          <a:xfrm>
            <a:off x="8153400" y="4876800"/>
            <a:ext cx="838200" cy="1047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500" fill="hold"/>
                                        <p:tgtEl>
                                          <p:spTgt spid="5"/>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17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4">
                                            <p:txEl>
                                              <p:pRg st="0" end="0"/>
                                            </p:txEl>
                                          </p:spTgt>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17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
                                            <p:txEl>
                                              <p:pRg st="5" end="5"/>
                                            </p:txEl>
                                          </p:spTgt>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17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8" presetClass="emph" presetSubtype="0" fill="hold" nodeType="clickEffect">
                                  <p:stCondLst>
                                    <p:cond delay="0"/>
                                  </p:stCondLst>
                                  <p:childTnLst>
                                    <p:animRot by="21600000">
                                      <p:cBhvr>
                                        <p:cTn id="108" dur="500" fill="hold"/>
                                        <p:tgtEl>
                                          <p:spTgt spid="6"/>
                                        </p:tgtEl>
                                        <p:attrNameLst>
                                          <p:attrName>r</p:attrName>
                                        </p:attrNameLst>
                                      </p:cBhvr>
                                    </p:animRo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4">
                                            <p:txEl>
                                              <p:pRg st="11" end="11"/>
                                            </p:txEl>
                                          </p:spTgt>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7175"/>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nodeType="clickEffect">
                                  <p:stCondLst>
                                    <p:cond delay="0"/>
                                  </p:stCondLst>
                                  <p:childTnLst>
                                    <p:set>
                                      <p:cBhvr>
                                        <p:cTn id="130" dur="1" fill="hold">
                                          <p:stCondLst>
                                            <p:cond delay="0"/>
                                          </p:stCondLst>
                                        </p:cTn>
                                        <p:tgtEl>
                                          <p:spTgt spid="7"/>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8" presetClass="emph" presetSubtype="0" fill="hold" nodeType="clickEffect">
                                  <p:stCondLst>
                                    <p:cond delay="0"/>
                                  </p:stCondLst>
                                  <p:childTnLst>
                                    <p:animRot by="21600000">
                                      <p:cBhvr>
                                        <p:cTn id="134" dur="5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85800" y="685800"/>
          <a:ext cx="78486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3" name="Picture 2" descr="http://tbn2.google.com/images?q=tbn:xyn-RIBGQuP6yM:http://www.sxc.hu/pic/m/m/mi/micky007/511037_green_grass.jpg">
            <a:hlinkClick r:id="rId7"/>
          </p:cNvPr>
          <p:cNvPicPr>
            <a:picLocks noChangeAspect="1" noChangeArrowheads="1"/>
          </p:cNvPicPr>
          <p:nvPr/>
        </p:nvPicPr>
        <p:blipFill>
          <a:blip r:embed="rId8" cstate="print"/>
          <a:srcRect/>
          <a:stretch>
            <a:fillRect/>
          </a:stretch>
        </p:blipFill>
        <p:spPr bwMode="auto">
          <a:xfrm>
            <a:off x="4038600" y="152400"/>
            <a:ext cx="1104900" cy="895350"/>
          </a:xfrm>
          <a:prstGeom prst="rect">
            <a:avLst/>
          </a:prstGeom>
          <a:noFill/>
          <a:ln w="9525">
            <a:noFill/>
            <a:miter lim="800000"/>
            <a:headEnd/>
            <a:tailEnd/>
          </a:ln>
        </p:spPr>
      </p:pic>
      <p:pic>
        <p:nvPicPr>
          <p:cNvPr id="30724" name="Picture 4" descr="http://tbn0.google.com/images?q=tbn:j0H4hYYNJXXVvM:http://www.eyehook.com/free/img/heart.gif">
            <a:hlinkClick r:id="rId9"/>
          </p:cNvPr>
          <p:cNvPicPr>
            <a:picLocks noChangeAspect="1" noChangeArrowheads="1"/>
          </p:cNvPicPr>
          <p:nvPr/>
        </p:nvPicPr>
        <p:blipFill>
          <a:blip r:embed="rId10" cstate="print"/>
          <a:srcRect/>
          <a:stretch>
            <a:fillRect/>
          </a:stretch>
        </p:blipFill>
        <p:spPr bwMode="auto">
          <a:xfrm>
            <a:off x="838200" y="1676400"/>
            <a:ext cx="1104900" cy="1104900"/>
          </a:xfrm>
          <a:prstGeom prst="rect">
            <a:avLst/>
          </a:prstGeom>
          <a:noFill/>
          <a:ln w="9525">
            <a:noFill/>
            <a:miter lim="800000"/>
            <a:headEnd/>
            <a:tailEnd/>
          </a:ln>
        </p:spPr>
      </p:pic>
      <p:pic>
        <p:nvPicPr>
          <p:cNvPr id="30725" name="Picture 6" descr="http://tbn1.google.com/images?q=tbn:qRLllUuolPqS1M:http://chinhuatw.files.wordpress.com/2008/02/devil.gif">
            <a:hlinkClick r:id="rId11"/>
          </p:cNvPr>
          <p:cNvPicPr>
            <a:picLocks noChangeAspect="1" noChangeArrowheads="1"/>
          </p:cNvPicPr>
          <p:nvPr/>
        </p:nvPicPr>
        <p:blipFill>
          <a:blip r:embed="rId12" cstate="print"/>
          <a:srcRect/>
          <a:stretch>
            <a:fillRect/>
          </a:stretch>
        </p:blipFill>
        <p:spPr bwMode="auto">
          <a:xfrm>
            <a:off x="1600200" y="5715000"/>
            <a:ext cx="1046163" cy="990600"/>
          </a:xfrm>
          <a:prstGeom prst="rect">
            <a:avLst/>
          </a:prstGeom>
          <a:noFill/>
          <a:ln w="9525">
            <a:noFill/>
            <a:miter lim="800000"/>
            <a:headEnd/>
            <a:tailEnd/>
          </a:ln>
        </p:spPr>
      </p:pic>
      <p:pic>
        <p:nvPicPr>
          <p:cNvPr id="30726" name="Picture 8" descr="http://tbn0.google.com/images?q=tbn:auMII95Y7C1RtM:http://files.turbosquid.com/Preview/Content_on_7_30_2006_01_23_12/sun1.jpge3568d0a-d376-48f6-8af4-ddc1e2826928Large.jpg">
            <a:hlinkClick r:id="rId13"/>
          </p:cNvPr>
          <p:cNvPicPr>
            <a:picLocks noChangeAspect="1" noChangeArrowheads="1"/>
          </p:cNvPicPr>
          <p:nvPr/>
        </p:nvPicPr>
        <p:blipFill>
          <a:blip r:embed="rId14" cstate="print"/>
          <a:srcRect/>
          <a:stretch>
            <a:fillRect/>
          </a:stretch>
        </p:blipFill>
        <p:spPr bwMode="auto">
          <a:xfrm>
            <a:off x="6400800" y="5715000"/>
            <a:ext cx="990600" cy="990600"/>
          </a:xfrm>
          <a:prstGeom prst="rect">
            <a:avLst/>
          </a:prstGeom>
          <a:noFill/>
          <a:ln w="9525">
            <a:noFill/>
            <a:miter lim="800000"/>
            <a:headEnd/>
            <a:tailEnd/>
          </a:ln>
        </p:spPr>
      </p:pic>
      <p:pic>
        <p:nvPicPr>
          <p:cNvPr id="30727" name="Picture 10" descr="http://tbn2.google.com/images?q=tbn:33Ki9CRPbmU2rM:http://www.frontrange.edu/uploadedImages/Student_Services/Cashiers_Office/My%2520facts%2520account%2520logo.JPG">
            <a:hlinkClick r:id="rId15"/>
          </p:cNvPr>
          <p:cNvPicPr>
            <a:picLocks noChangeAspect="1" noChangeArrowheads="1"/>
          </p:cNvPicPr>
          <p:nvPr/>
        </p:nvPicPr>
        <p:blipFill>
          <a:blip r:embed="rId16" cstate="print"/>
          <a:srcRect/>
          <a:stretch>
            <a:fillRect/>
          </a:stretch>
        </p:blipFill>
        <p:spPr bwMode="auto">
          <a:xfrm>
            <a:off x="7162800" y="1752600"/>
            <a:ext cx="12192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smy2muqb7t4m.cloudfront.net/tuts/000_2010/314_elegant_theater_interior/step17.jpg"/>
          <p:cNvPicPr>
            <a:picLocks noChangeAspect="1" noChangeArrowheads="1"/>
          </p:cNvPicPr>
          <p:nvPr/>
        </p:nvPicPr>
        <p:blipFill>
          <a:blip r:embed="rId2" cstate="print"/>
          <a:srcRect/>
          <a:stretch>
            <a:fillRect/>
          </a:stretch>
        </p:blipFill>
        <p:spPr bwMode="auto">
          <a:xfrm>
            <a:off x="0" y="0"/>
            <a:ext cx="9121140" cy="6858000"/>
          </a:xfrm>
          <a:prstGeom prst="rect">
            <a:avLst/>
          </a:prstGeom>
          <a:noFill/>
        </p:spPr>
      </p:pic>
      <p:sp>
        <p:nvSpPr>
          <p:cNvPr id="3" name="TextBox 2"/>
          <p:cNvSpPr txBox="1"/>
          <p:nvPr/>
        </p:nvSpPr>
        <p:spPr>
          <a:xfrm>
            <a:off x="1752600" y="1800523"/>
            <a:ext cx="5715000" cy="2923877"/>
          </a:xfrm>
          <a:prstGeom prst="rect">
            <a:avLst/>
          </a:prstGeom>
          <a:noFill/>
        </p:spPr>
        <p:txBody>
          <a:bodyPr wrap="square" rtlCol="0">
            <a:spAutoFit/>
          </a:bodyPr>
          <a:lstStyle/>
          <a:p>
            <a:pPr algn="ctr"/>
            <a:r>
              <a:rPr lang="en-US" sz="3200" kern="0" dirty="0" smtClean="0">
                <a:solidFill>
                  <a:srgbClr val="000000"/>
                </a:solidFill>
                <a:latin typeface="Times New Roman"/>
                <a:ea typeface="+mj-ea"/>
                <a:cs typeface="+mj-cs"/>
              </a:rPr>
              <a:t>Teaching Collaboration &amp; Cooperative Learning                                            </a:t>
            </a:r>
            <a:r>
              <a:rPr lang="en-US" sz="2400" kern="0" dirty="0" smtClean="0">
                <a:solidFill>
                  <a:srgbClr val="000000"/>
                </a:solidFill>
                <a:latin typeface="Times New Roman"/>
                <a:ea typeface="+mj-ea"/>
                <a:cs typeface="+mj-cs"/>
              </a:rPr>
              <a:t>Using</a:t>
            </a:r>
            <a:r>
              <a:rPr lang="en-US" sz="3200" kern="0" dirty="0" smtClean="0">
                <a:solidFill>
                  <a:srgbClr val="000000"/>
                </a:solidFill>
                <a:latin typeface="Times New Roman"/>
                <a:ea typeface="+mj-ea"/>
                <a:cs typeface="+mj-cs"/>
              </a:rPr>
              <a:t>                                </a:t>
            </a:r>
            <a:br>
              <a:rPr lang="en-US" sz="3200" kern="0" dirty="0" smtClean="0">
                <a:solidFill>
                  <a:srgbClr val="000000"/>
                </a:solidFill>
                <a:latin typeface="Times New Roman"/>
                <a:ea typeface="+mj-ea"/>
                <a:cs typeface="+mj-cs"/>
              </a:rPr>
            </a:br>
            <a:r>
              <a:rPr lang="en-US" sz="3600" b="1" kern="0" dirty="0" smtClean="0">
                <a:solidFill>
                  <a:srgbClr val="000000"/>
                </a:solidFill>
                <a:latin typeface="Times New Roman"/>
                <a:ea typeface="+mj-ea"/>
                <a:cs typeface="+mj-cs"/>
              </a:rPr>
              <a:t>“The Six Thinking Hats”</a:t>
            </a:r>
            <a:r>
              <a:rPr lang="en-US" sz="3200" kern="0" dirty="0" smtClean="0">
                <a:solidFill>
                  <a:srgbClr val="000000"/>
                </a:solidFill>
                <a:latin typeface="Times New Roman"/>
                <a:ea typeface="+mj-ea"/>
                <a:cs typeface="+mj-cs"/>
              </a:rPr>
              <a:t/>
            </a:r>
            <a:br>
              <a:rPr lang="en-US" sz="3200" kern="0" dirty="0" smtClean="0">
                <a:solidFill>
                  <a:srgbClr val="000000"/>
                </a:solidFill>
                <a:latin typeface="Times New Roman"/>
                <a:ea typeface="+mj-ea"/>
                <a:cs typeface="+mj-cs"/>
              </a:rPr>
            </a:br>
            <a:r>
              <a:rPr lang="en-US" sz="2000" kern="0" dirty="0" smtClean="0">
                <a:solidFill>
                  <a:srgbClr val="000000"/>
                </a:solidFill>
                <a:latin typeface="Times New Roman"/>
                <a:ea typeface="+mj-ea"/>
                <a:cs typeface="+mj-cs"/>
              </a:rPr>
              <a:t>by</a:t>
            </a:r>
            <a:r>
              <a:rPr lang="en-US" sz="3200" kern="0" dirty="0" smtClean="0">
                <a:solidFill>
                  <a:srgbClr val="000000"/>
                </a:solidFill>
                <a:latin typeface="Times New Roman"/>
                <a:ea typeface="+mj-ea"/>
                <a:cs typeface="+mj-cs"/>
              </a:rPr>
              <a:t/>
            </a:r>
            <a:br>
              <a:rPr lang="en-US" sz="3200" kern="0" dirty="0" smtClean="0">
                <a:solidFill>
                  <a:srgbClr val="000000"/>
                </a:solidFill>
                <a:latin typeface="Times New Roman"/>
                <a:ea typeface="+mj-ea"/>
                <a:cs typeface="+mj-cs"/>
              </a:rPr>
            </a:br>
            <a:r>
              <a:rPr lang="en-US" sz="3200" kern="0" dirty="0" smtClean="0">
                <a:solidFill>
                  <a:srgbClr val="000000"/>
                </a:solidFill>
                <a:latin typeface="Times New Roman"/>
                <a:ea typeface="+mj-ea"/>
                <a:cs typeface="+mj-cs"/>
              </a:rPr>
              <a:t>Edward </a:t>
            </a:r>
            <a:r>
              <a:rPr lang="en-US" sz="3200" kern="0" dirty="0" err="1" smtClean="0">
                <a:solidFill>
                  <a:srgbClr val="000000"/>
                </a:solidFill>
                <a:latin typeface="Times New Roman"/>
                <a:ea typeface="+mj-ea"/>
                <a:cs typeface="+mj-cs"/>
              </a:rPr>
              <a:t>DeBono</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http://dsmy2muqb7t4m.cloudfront.net/tuts/000_2010/314_elegant_theater_interior/step17.jpg"/>
          <p:cNvPicPr>
            <a:picLocks noChangeAspect="1" noChangeArrowheads="1"/>
          </p:cNvPicPr>
          <p:nvPr/>
        </p:nvPicPr>
        <p:blipFill>
          <a:blip r:embed="rId2" cstate="print"/>
          <a:srcRect/>
          <a:stretch>
            <a:fillRect/>
          </a:stretch>
        </p:blipFill>
        <p:spPr bwMode="auto">
          <a:xfrm>
            <a:off x="-228600" y="0"/>
            <a:ext cx="9677400" cy="8839200"/>
          </a:xfrm>
          <a:prstGeom prst="rect">
            <a:avLst/>
          </a:prstGeom>
          <a:noFill/>
        </p:spPr>
      </p:pic>
      <p:pic>
        <p:nvPicPr>
          <p:cNvPr id="1048" name="Picture 24" descr="C:\Documents and Settings\jagould\Local Settings\Temporary Internet Files\Content.IE5\N1QQU1VQ\MC900432475[1].wmf"/>
          <p:cNvPicPr>
            <a:picLocks noChangeAspect="1" noChangeArrowheads="1"/>
          </p:cNvPicPr>
          <p:nvPr/>
        </p:nvPicPr>
        <p:blipFill>
          <a:blip r:embed="rId3" cstate="print"/>
          <a:srcRect/>
          <a:stretch>
            <a:fillRect/>
          </a:stretch>
        </p:blipFill>
        <p:spPr bwMode="auto">
          <a:xfrm>
            <a:off x="1295400" y="4056888"/>
            <a:ext cx="1447800" cy="1505712"/>
          </a:xfrm>
          <a:prstGeom prst="rect">
            <a:avLst/>
          </a:prstGeom>
          <a:noFill/>
        </p:spPr>
      </p:pic>
      <p:pic>
        <p:nvPicPr>
          <p:cNvPr id="1052" name="Picture 28" descr="C:\Documents and Settings\jagould\Local Settings\Temporary Internet Files\Content.IE5\UMRRB5SM\MC900434417[1].wmf"/>
          <p:cNvPicPr>
            <a:picLocks noChangeAspect="1" noChangeArrowheads="1"/>
          </p:cNvPicPr>
          <p:nvPr/>
        </p:nvPicPr>
        <p:blipFill>
          <a:blip r:embed="rId4" cstate="print"/>
          <a:srcRect/>
          <a:stretch>
            <a:fillRect/>
          </a:stretch>
        </p:blipFill>
        <p:spPr bwMode="auto">
          <a:xfrm>
            <a:off x="6858000" y="3998686"/>
            <a:ext cx="1447800" cy="1792514"/>
          </a:xfrm>
          <a:prstGeom prst="rect">
            <a:avLst/>
          </a:prstGeom>
          <a:noFill/>
        </p:spPr>
      </p:pic>
      <p:pic>
        <p:nvPicPr>
          <p:cNvPr id="32" name="Picture 17" descr="C:\Documents and Settings\jagould\Local Settings\Temporary Internet Files\Content.IE5\XWG2E6JR\MC900433823[1].png"/>
          <p:cNvPicPr>
            <a:picLocks noChangeAspect="1" noChangeArrowheads="1"/>
          </p:cNvPicPr>
          <p:nvPr/>
        </p:nvPicPr>
        <p:blipFill>
          <a:blip r:embed="rId5" cstate="print"/>
          <a:srcRect/>
          <a:stretch>
            <a:fillRect/>
          </a:stretch>
        </p:blipFill>
        <p:spPr bwMode="auto">
          <a:xfrm>
            <a:off x="3734028" y="1524228"/>
            <a:ext cx="1828572" cy="1828572"/>
          </a:xfrm>
          <a:prstGeom prst="rect">
            <a:avLst/>
          </a:prstGeom>
          <a:noFill/>
        </p:spPr>
      </p:pic>
      <p:pic>
        <p:nvPicPr>
          <p:cNvPr id="33" name="Picture 9" descr="C:\Documents and Settings\jagould\Local Settings\Temporary Internet Files\Content.IE5\NEIDO5C0\MC900440442[1].wmf"/>
          <p:cNvPicPr>
            <a:picLocks noChangeAspect="1" noChangeArrowheads="1"/>
          </p:cNvPicPr>
          <p:nvPr/>
        </p:nvPicPr>
        <p:blipFill>
          <a:blip r:embed="rId6" cstate="print"/>
          <a:srcRect/>
          <a:stretch>
            <a:fillRect/>
          </a:stretch>
        </p:blipFill>
        <p:spPr bwMode="auto">
          <a:xfrm>
            <a:off x="609600" y="1676400"/>
            <a:ext cx="2209800" cy="1400307"/>
          </a:xfrm>
          <a:prstGeom prst="rect">
            <a:avLst/>
          </a:prstGeom>
          <a:noFill/>
        </p:spPr>
      </p:pic>
      <p:pic>
        <p:nvPicPr>
          <p:cNvPr id="34" name="Picture 4" descr="C:\Documents and Settings\jagould\Local Settings\Temporary Internet Files\Content.IE5\B3YX8YMA\MC900423173[1].wmf"/>
          <p:cNvPicPr>
            <a:picLocks noChangeAspect="1" noChangeArrowheads="1"/>
          </p:cNvPicPr>
          <p:nvPr/>
        </p:nvPicPr>
        <p:blipFill>
          <a:blip r:embed="rId7" cstate="print"/>
          <a:srcRect/>
          <a:stretch>
            <a:fillRect/>
          </a:stretch>
        </p:blipFill>
        <p:spPr bwMode="auto">
          <a:xfrm>
            <a:off x="6477000" y="1676400"/>
            <a:ext cx="1295400" cy="1295400"/>
          </a:xfrm>
          <a:prstGeom prst="rect">
            <a:avLst/>
          </a:prstGeom>
          <a:noFill/>
        </p:spPr>
      </p:pic>
      <p:sp>
        <p:nvSpPr>
          <p:cNvPr id="35" name="TextBox 34"/>
          <p:cNvSpPr txBox="1"/>
          <p:nvPr/>
        </p:nvSpPr>
        <p:spPr>
          <a:xfrm>
            <a:off x="457200" y="2917448"/>
            <a:ext cx="3048000" cy="892552"/>
          </a:xfrm>
          <a:prstGeom prst="rect">
            <a:avLst/>
          </a:prstGeom>
          <a:noFill/>
        </p:spPr>
        <p:txBody>
          <a:bodyPr wrap="square" rtlCol="0">
            <a:spAutoFit/>
          </a:bodyPr>
          <a:lstStyle/>
          <a:p>
            <a:pPr algn="ctr"/>
            <a:r>
              <a:rPr lang="en-US" sz="2000" b="1" dirty="0" smtClean="0"/>
              <a:t>“The </a:t>
            </a:r>
            <a:r>
              <a:rPr lang="en-US" sz="2000" b="1" u="sng" dirty="0" smtClean="0"/>
              <a:t>New</a:t>
            </a:r>
            <a:r>
              <a:rPr lang="en-US" sz="2000" b="1" dirty="0" smtClean="0"/>
              <a:t> Guy”</a:t>
            </a:r>
          </a:p>
          <a:p>
            <a:pPr algn="ctr"/>
            <a:r>
              <a:rPr lang="en-US" sz="1600" dirty="0" smtClean="0"/>
              <a:t>(Will do anything </a:t>
            </a:r>
          </a:p>
          <a:p>
            <a:pPr algn="ctr"/>
            <a:r>
              <a:rPr lang="en-US" sz="1600" dirty="0" smtClean="0"/>
              <a:t>to keep his job)</a:t>
            </a:r>
          </a:p>
        </p:txBody>
      </p:sp>
      <p:sp>
        <p:nvSpPr>
          <p:cNvPr id="36" name="TextBox 35"/>
          <p:cNvSpPr txBox="1"/>
          <p:nvPr/>
        </p:nvSpPr>
        <p:spPr>
          <a:xfrm>
            <a:off x="3200400" y="3239869"/>
            <a:ext cx="3048000" cy="646331"/>
          </a:xfrm>
          <a:prstGeom prst="rect">
            <a:avLst/>
          </a:prstGeom>
          <a:noFill/>
        </p:spPr>
        <p:txBody>
          <a:bodyPr wrap="square" rtlCol="0">
            <a:spAutoFit/>
          </a:bodyPr>
          <a:lstStyle/>
          <a:p>
            <a:pPr algn="ctr"/>
            <a:r>
              <a:rPr lang="en-US" sz="2000" b="1" dirty="0" smtClean="0"/>
              <a:t>“</a:t>
            </a:r>
            <a:r>
              <a:rPr lang="en-US" sz="2000" b="1" u="sng" dirty="0" smtClean="0"/>
              <a:t>Fearless</a:t>
            </a:r>
            <a:r>
              <a:rPr lang="en-US" sz="2000" b="1" dirty="0" smtClean="0"/>
              <a:t> Leader”</a:t>
            </a:r>
          </a:p>
          <a:p>
            <a:pPr algn="ctr"/>
            <a:r>
              <a:rPr lang="en-US" sz="1600" dirty="0" smtClean="0"/>
              <a:t>(Principal of Building)</a:t>
            </a:r>
          </a:p>
        </p:txBody>
      </p:sp>
      <p:sp>
        <p:nvSpPr>
          <p:cNvPr id="37" name="TextBox 36"/>
          <p:cNvSpPr txBox="1"/>
          <p:nvPr/>
        </p:nvSpPr>
        <p:spPr>
          <a:xfrm>
            <a:off x="5943600" y="5813048"/>
            <a:ext cx="3048000" cy="892552"/>
          </a:xfrm>
          <a:prstGeom prst="rect">
            <a:avLst/>
          </a:prstGeom>
          <a:noFill/>
        </p:spPr>
        <p:txBody>
          <a:bodyPr wrap="square" rtlCol="0">
            <a:spAutoFit/>
          </a:bodyPr>
          <a:lstStyle/>
          <a:p>
            <a:pPr algn="ctr"/>
            <a:r>
              <a:rPr lang="en-US" sz="2000" b="1" dirty="0" smtClean="0"/>
              <a:t>“</a:t>
            </a:r>
            <a:r>
              <a:rPr lang="en-US" sz="2000" b="1" u="sng" dirty="0" smtClean="0"/>
              <a:t>Sick</a:t>
            </a:r>
            <a:r>
              <a:rPr lang="en-US" sz="2000" b="1" dirty="0" smtClean="0"/>
              <a:t> with Love”</a:t>
            </a:r>
          </a:p>
          <a:p>
            <a:pPr algn="ctr"/>
            <a:r>
              <a:rPr lang="en-US" sz="1600" dirty="0" smtClean="0"/>
              <a:t>(Just not Feeling </a:t>
            </a:r>
          </a:p>
          <a:p>
            <a:pPr algn="ctr"/>
            <a:r>
              <a:rPr lang="en-US" sz="1600" dirty="0" smtClean="0"/>
              <a:t>Well Today)</a:t>
            </a:r>
          </a:p>
        </p:txBody>
      </p:sp>
      <p:sp>
        <p:nvSpPr>
          <p:cNvPr id="38" name="TextBox 37"/>
          <p:cNvSpPr txBox="1"/>
          <p:nvPr/>
        </p:nvSpPr>
        <p:spPr>
          <a:xfrm>
            <a:off x="228600" y="5486400"/>
            <a:ext cx="3810000" cy="1200329"/>
          </a:xfrm>
          <a:prstGeom prst="rect">
            <a:avLst/>
          </a:prstGeom>
          <a:noFill/>
        </p:spPr>
        <p:txBody>
          <a:bodyPr wrap="square" rtlCol="0">
            <a:spAutoFit/>
          </a:bodyPr>
          <a:lstStyle/>
          <a:p>
            <a:pPr algn="ctr"/>
            <a:r>
              <a:rPr lang="en-US" sz="2000" b="1" dirty="0" smtClean="0"/>
              <a:t>“</a:t>
            </a:r>
            <a:r>
              <a:rPr lang="en-US" sz="2000" b="1" u="sng" dirty="0" err="1" smtClean="0"/>
              <a:t>Treadin</a:t>
            </a:r>
            <a:r>
              <a:rPr lang="en-US" sz="2000" b="1" u="sng" dirty="0" smtClean="0"/>
              <a:t>’</a:t>
            </a:r>
            <a:r>
              <a:rPr lang="en-US" sz="2000" b="1" dirty="0" smtClean="0"/>
              <a:t> Water ‘til </a:t>
            </a:r>
          </a:p>
          <a:p>
            <a:pPr algn="ctr"/>
            <a:r>
              <a:rPr lang="en-US" sz="2000" b="1" dirty="0" smtClean="0"/>
              <a:t>Retirement”</a:t>
            </a:r>
          </a:p>
          <a:p>
            <a:pPr algn="ctr"/>
            <a:r>
              <a:rPr lang="en-US" sz="1600" dirty="0" smtClean="0"/>
              <a:t>(Only 17 Years to Go, </a:t>
            </a:r>
          </a:p>
          <a:p>
            <a:pPr algn="ctr"/>
            <a:r>
              <a:rPr lang="en-US" sz="1600" dirty="0" smtClean="0"/>
              <a:t>Then I’m </a:t>
            </a:r>
            <a:r>
              <a:rPr lang="en-US" sz="1600" dirty="0" err="1" smtClean="0"/>
              <a:t>Outta</a:t>
            </a:r>
            <a:r>
              <a:rPr lang="en-US" sz="1600" dirty="0" smtClean="0"/>
              <a:t>-Here!)</a:t>
            </a:r>
          </a:p>
        </p:txBody>
      </p:sp>
      <p:sp>
        <p:nvSpPr>
          <p:cNvPr id="39" name="TextBox 38"/>
          <p:cNvSpPr txBox="1"/>
          <p:nvPr/>
        </p:nvSpPr>
        <p:spPr>
          <a:xfrm>
            <a:off x="5638800" y="2932093"/>
            <a:ext cx="3048000" cy="954107"/>
          </a:xfrm>
          <a:prstGeom prst="rect">
            <a:avLst/>
          </a:prstGeom>
          <a:noFill/>
        </p:spPr>
        <p:txBody>
          <a:bodyPr wrap="square" rtlCol="0">
            <a:spAutoFit/>
          </a:bodyPr>
          <a:lstStyle/>
          <a:p>
            <a:pPr algn="ctr"/>
            <a:r>
              <a:rPr lang="en-US" sz="2000" b="1" dirty="0" smtClean="0"/>
              <a:t>“</a:t>
            </a:r>
            <a:r>
              <a:rPr lang="en-US" sz="2000" b="1" u="sng" dirty="0" smtClean="0"/>
              <a:t>Happy</a:t>
            </a:r>
            <a:r>
              <a:rPr lang="en-US" sz="2000" b="1" dirty="0" smtClean="0"/>
              <a:t> to </a:t>
            </a:r>
          </a:p>
          <a:p>
            <a:pPr algn="ctr"/>
            <a:r>
              <a:rPr lang="en-US" sz="2000" b="1" dirty="0" smtClean="0"/>
              <a:t>Help-Out”</a:t>
            </a:r>
          </a:p>
          <a:p>
            <a:pPr algn="ctr"/>
            <a:r>
              <a:rPr lang="en-US" sz="1600" dirty="0" smtClean="0"/>
              <a:t>(Believes in Collaboration)</a:t>
            </a:r>
          </a:p>
        </p:txBody>
      </p:sp>
      <p:pic>
        <p:nvPicPr>
          <p:cNvPr id="40" name="Picture 7" descr="C:\Documents and Settings\jagould\Local Settings\Temporary Internet Files\Content.IE5\NEIDO5C0\MC900437986[1].wmf"/>
          <p:cNvPicPr>
            <a:picLocks noChangeAspect="1" noChangeArrowheads="1"/>
          </p:cNvPicPr>
          <p:nvPr/>
        </p:nvPicPr>
        <p:blipFill>
          <a:blip r:embed="rId8" cstate="print"/>
          <a:srcRect/>
          <a:stretch>
            <a:fillRect/>
          </a:stretch>
        </p:blipFill>
        <p:spPr bwMode="auto">
          <a:xfrm>
            <a:off x="3691708" y="4178300"/>
            <a:ext cx="2023292" cy="1460500"/>
          </a:xfrm>
          <a:prstGeom prst="rect">
            <a:avLst/>
          </a:prstGeom>
          <a:noFill/>
        </p:spPr>
      </p:pic>
      <p:sp>
        <p:nvSpPr>
          <p:cNvPr id="41" name="TextBox 40"/>
          <p:cNvSpPr txBox="1"/>
          <p:nvPr/>
        </p:nvSpPr>
        <p:spPr>
          <a:xfrm>
            <a:off x="3200400" y="5566827"/>
            <a:ext cx="3048000" cy="1138773"/>
          </a:xfrm>
          <a:prstGeom prst="rect">
            <a:avLst/>
          </a:prstGeom>
          <a:noFill/>
        </p:spPr>
        <p:txBody>
          <a:bodyPr wrap="square" rtlCol="0">
            <a:spAutoFit/>
          </a:bodyPr>
          <a:lstStyle/>
          <a:p>
            <a:pPr algn="ctr"/>
            <a:r>
              <a:rPr lang="en-US" sz="2000" b="1" dirty="0" smtClean="0"/>
              <a:t>“Social Problem”</a:t>
            </a:r>
          </a:p>
          <a:p>
            <a:pPr algn="ctr"/>
            <a:r>
              <a:rPr lang="en-US" sz="1600" dirty="0" smtClean="0"/>
              <a:t>(Too Much Partying – </a:t>
            </a:r>
          </a:p>
          <a:p>
            <a:pPr algn="ctr"/>
            <a:r>
              <a:rPr lang="en-US" sz="1600" dirty="0" smtClean="0"/>
              <a:t>Will try to pass it off as being ‘</a:t>
            </a:r>
            <a:r>
              <a:rPr lang="en-US" sz="1600" b="1" u="sng" dirty="0" smtClean="0"/>
              <a:t>Sleepy</a:t>
            </a:r>
            <a:r>
              <a:rPr lang="en-US" sz="1600" dirty="0" smtClean="0"/>
              <a:t>’)</a:t>
            </a:r>
          </a:p>
        </p:txBody>
      </p:sp>
      <p:sp>
        <p:nvSpPr>
          <p:cNvPr id="42" name="TextBox 41"/>
          <p:cNvSpPr txBox="1"/>
          <p:nvPr/>
        </p:nvSpPr>
        <p:spPr>
          <a:xfrm rot="20641260">
            <a:off x="500978" y="1813854"/>
            <a:ext cx="1263263" cy="584775"/>
          </a:xfrm>
          <a:prstGeom prst="rect">
            <a:avLst/>
          </a:prstGeom>
          <a:noFill/>
        </p:spPr>
        <p:txBody>
          <a:bodyPr wrap="square" rtlCol="0">
            <a:spAutoFit/>
          </a:bodyPr>
          <a:lstStyle/>
          <a:p>
            <a:pPr algn="ctr"/>
            <a:r>
              <a:rPr lang="en-US" sz="1600" dirty="0" smtClean="0"/>
              <a:t>Will Work</a:t>
            </a:r>
          </a:p>
          <a:p>
            <a:pPr algn="ctr"/>
            <a:r>
              <a:rPr lang="en-US" sz="1600" dirty="0"/>
              <a:t>f</a:t>
            </a:r>
            <a:r>
              <a:rPr lang="en-US" sz="1600" dirty="0" smtClean="0"/>
              <a:t>or Tenure</a:t>
            </a:r>
          </a:p>
        </p:txBody>
      </p:sp>
      <p:sp>
        <p:nvSpPr>
          <p:cNvPr id="43" name="Rectangle 42"/>
          <p:cNvSpPr/>
          <p:nvPr/>
        </p:nvSpPr>
        <p:spPr>
          <a:xfrm>
            <a:off x="2895600" y="0"/>
            <a:ext cx="324441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Cast”</a:t>
            </a:r>
            <a:endParaRPr lang="en-US" sz="54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Documents and Settings\jagould\Local Settings\Temporary Internet Files\Content.IE5\N1QQU1VQ\MC900432475[1].wmf"/>
          <p:cNvPicPr>
            <a:picLocks noChangeAspect="1" noChangeArrowheads="1"/>
          </p:cNvPicPr>
          <p:nvPr/>
        </p:nvPicPr>
        <p:blipFill>
          <a:blip r:embed="rId2" cstate="print"/>
          <a:srcRect/>
          <a:stretch>
            <a:fillRect/>
          </a:stretch>
        </p:blipFill>
        <p:spPr bwMode="auto">
          <a:xfrm>
            <a:off x="7086600" y="4191000"/>
            <a:ext cx="1676400" cy="1743456"/>
          </a:xfrm>
          <a:prstGeom prst="rect">
            <a:avLst/>
          </a:prstGeom>
          <a:noFill/>
        </p:spPr>
      </p:pic>
      <p:pic>
        <p:nvPicPr>
          <p:cNvPr id="1052" name="Picture 28" descr="C:\Documents and Settings\jagould\Local Settings\Temporary Internet Files\Content.IE5\UMRRB5SM\MC900434417[1].wmf"/>
          <p:cNvPicPr>
            <a:picLocks noChangeAspect="1" noChangeArrowheads="1"/>
          </p:cNvPicPr>
          <p:nvPr/>
        </p:nvPicPr>
        <p:blipFill>
          <a:blip r:embed="rId3" cstate="print"/>
          <a:srcRect/>
          <a:stretch>
            <a:fillRect/>
          </a:stretch>
        </p:blipFill>
        <p:spPr bwMode="auto">
          <a:xfrm rot="20295652">
            <a:off x="4876800" y="4572000"/>
            <a:ext cx="1600200" cy="1981200"/>
          </a:xfrm>
          <a:prstGeom prst="rect">
            <a:avLst/>
          </a:prstGeom>
          <a:noFill/>
        </p:spPr>
      </p:pic>
      <p:pic>
        <p:nvPicPr>
          <p:cNvPr id="32" name="Picture 17" descr="C:\Documents and Settings\jagould\Local Settings\Temporary Internet Files\Content.IE5\XWG2E6JR\MC900433823[1].png"/>
          <p:cNvPicPr>
            <a:picLocks noChangeAspect="1" noChangeArrowheads="1"/>
          </p:cNvPicPr>
          <p:nvPr/>
        </p:nvPicPr>
        <p:blipFill>
          <a:blip r:embed="rId4" cstate="print"/>
          <a:srcRect/>
          <a:stretch>
            <a:fillRect/>
          </a:stretch>
        </p:blipFill>
        <p:spPr bwMode="auto">
          <a:xfrm>
            <a:off x="228828" y="4800828"/>
            <a:ext cx="1828572" cy="1828572"/>
          </a:xfrm>
          <a:prstGeom prst="rect">
            <a:avLst/>
          </a:prstGeom>
          <a:noFill/>
        </p:spPr>
      </p:pic>
      <p:pic>
        <p:nvPicPr>
          <p:cNvPr id="33" name="Picture 9" descr="C:\Documents and Settings\jagould\Local Settings\Temporary Internet Files\Content.IE5\NEIDO5C0\MC900440442[1].wmf"/>
          <p:cNvPicPr>
            <a:picLocks noChangeAspect="1" noChangeArrowheads="1"/>
          </p:cNvPicPr>
          <p:nvPr/>
        </p:nvPicPr>
        <p:blipFill>
          <a:blip r:embed="rId5" cstate="print"/>
          <a:srcRect/>
          <a:stretch>
            <a:fillRect/>
          </a:stretch>
        </p:blipFill>
        <p:spPr bwMode="auto">
          <a:xfrm flipH="1">
            <a:off x="6705600" y="1447800"/>
            <a:ext cx="2438400" cy="1676400"/>
          </a:xfrm>
          <a:prstGeom prst="rect">
            <a:avLst/>
          </a:prstGeom>
          <a:noFill/>
        </p:spPr>
      </p:pic>
      <p:pic>
        <p:nvPicPr>
          <p:cNvPr id="34" name="Picture 4" descr="C:\Documents and Settings\jagould\Local Settings\Temporary Internet Files\Content.IE5\B3YX8YMA\MC900423173[1].wmf"/>
          <p:cNvPicPr>
            <a:picLocks noChangeAspect="1" noChangeArrowheads="1"/>
          </p:cNvPicPr>
          <p:nvPr/>
        </p:nvPicPr>
        <p:blipFill>
          <a:blip r:embed="rId6" cstate="print"/>
          <a:srcRect/>
          <a:stretch>
            <a:fillRect/>
          </a:stretch>
        </p:blipFill>
        <p:spPr bwMode="auto">
          <a:xfrm>
            <a:off x="4876800" y="304800"/>
            <a:ext cx="1600200" cy="1600200"/>
          </a:xfrm>
          <a:prstGeom prst="rect">
            <a:avLst/>
          </a:prstGeom>
          <a:noFill/>
        </p:spPr>
      </p:pic>
      <p:pic>
        <p:nvPicPr>
          <p:cNvPr id="40" name="Picture 7" descr="C:\Documents and Settings\jagould\Local Settings\Temporary Internet Files\Content.IE5\NEIDO5C0\MC900437986[1].wmf"/>
          <p:cNvPicPr>
            <a:picLocks noChangeAspect="1" noChangeArrowheads="1"/>
          </p:cNvPicPr>
          <p:nvPr/>
        </p:nvPicPr>
        <p:blipFill>
          <a:blip r:embed="rId7" cstate="print"/>
          <a:srcRect/>
          <a:stretch>
            <a:fillRect/>
          </a:stretch>
        </p:blipFill>
        <p:spPr bwMode="auto">
          <a:xfrm rot="20928429" flipH="1">
            <a:off x="4267200" y="2590800"/>
            <a:ext cx="2320108" cy="1460500"/>
          </a:xfrm>
          <a:prstGeom prst="rect">
            <a:avLst/>
          </a:prstGeom>
          <a:noFill/>
        </p:spPr>
      </p:pic>
      <p:sp>
        <p:nvSpPr>
          <p:cNvPr id="42" name="TextBox 41"/>
          <p:cNvSpPr txBox="1"/>
          <p:nvPr/>
        </p:nvSpPr>
        <p:spPr>
          <a:xfrm rot="995613">
            <a:off x="7890951" y="1614724"/>
            <a:ext cx="1263263" cy="646331"/>
          </a:xfrm>
          <a:prstGeom prst="rect">
            <a:avLst/>
          </a:prstGeom>
          <a:noFill/>
        </p:spPr>
        <p:txBody>
          <a:bodyPr wrap="square" rtlCol="0">
            <a:spAutoFit/>
          </a:bodyPr>
          <a:lstStyle/>
          <a:p>
            <a:pPr algn="ctr"/>
            <a:r>
              <a:rPr lang="en-US" dirty="0" smtClean="0"/>
              <a:t>Will Work</a:t>
            </a:r>
          </a:p>
          <a:p>
            <a:pPr algn="ctr"/>
            <a:r>
              <a:rPr lang="en-US" dirty="0"/>
              <a:t>f</a:t>
            </a:r>
            <a:r>
              <a:rPr lang="en-US" dirty="0" smtClean="0"/>
              <a:t>or Tenure</a:t>
            </a:r>
          </a:p>
        </p:txBody>
      </p:sp>
      <p:pic>
        <p:nvPicPr>
          <p:cNvPr id="16" name="Picture 8" descr="C:\Documents and Settings\jagould\Local Settings\Temporary Internet Files\Content.IE5\GYBAE4DH\MC900326408[1].wmf"/>
          <p:cNvPicPr>
            <a:picLocks noChangeAspect="1" noChangeArrowheads="1"/>
          </p:cNvPicPr>
          <p:nvPr/>
        </p:nvPicPr>
        <p:blipFill>
          <a:blip r:embed="rId8" cstate="print"/>
          <a:srcRect/>
          <a:stretch>
            <a:fillRect/>
          </a:stretch>
        </p:blipFill>
        <p:spPr bwMode="auto">
          <a:xfrm rot="20906058">
            <a:off x="188092" y="3698108"/>
            <a:ext cx="1295400" cy="1295400"/>
          </a:xfrm>
          <a:prstGeom prst="rect">
            <a:avLst/>
          </a:prstGeom>
          <a:noFill/>
        </p:spPr>
      </p:pic>
      <p:sp>
        <p:nvSpPr>
          <p:cNvPr id="17" name="TextBox 16"/>
          <p:cNvSpPr txBox="1"/>
          <p:nvPr/>
        </p:nvSpPr>
        <p:spPr>
          <a:xfrm>
            <a:off x="1447800" y="704433"/>
            <a:ext cx="2667000" cy="2800767"/>
          </a:xfrm>
          <a:prstGeom prst="rect">
            <a:avLst/>
          </a:prstGeom>
          <a:noFill/>
        </p:spPr>
        <p:txBody>
          <a:bodyPr wrap="square" rtlCol="0">
            <a:spAutoFit/>
          </a:bodyPr>
          <a:lstStyle/>
          <a:p>
            <a:pPr algn="ctr"/>
            <a:r>
              <a:rPr lang="en-US" sz="1600" dirty="0" smtClean="0"/>
              <a:t>Welcome Staff!</a:t>
            </a:r>
          </a:p>
          <a:p>
            <a:pPr algn="ctr"/>
            <a:endParaRPr lang="en-US" sz="1600" dirty="0"/>
          </a:p>
          <a:p>
            <a:pPr algn="ctr"/>
            <a:r>
              <a:rPr lang="en-US" sz="1600" dirty="0" smtClean="0"/>
              <a:t>I wanted to take a moment to share an idea I had while I was </a:t>
            </a:r>
            <a:r>
              <a:rPr lang="en-US" sz="1600" b="1" u="sng" dirty="0" smtClean="0"/>
              <a:t>brainstorming</a:t>
            </a:r>
            <a:r>
              <a:rPr lang="en-US" sz="1600" dirty="0" smtClean="0"/>
              <a:t> this morning, during a meeting at the School “Bored” Building.</a:t>
            </a:r>
          </a:p>
          <a:p>
            <a:pPr algn="ctr"/>
            <a:endParaRPr lang="en-US" sz="1600" dirty="0"/>
          </a:p>
          <a:p>
            <a:pPr algn="ctr"/>
            <a:r>
              <a:rPr lang="en-US" sz="1600" dirty="0" smtClean="0"/>
              <a:t>What do you think about the idea of requiring School Uniforms for our Students?</a:t>
            </a:r>
            <a:endParaRPr lang="en-US" sz="1600" dirty="0"/>
          </a:p>
        </p:txBody>
      </p:sp>
      <p:sp>
        <p:nvSpPr>
          <p:cNvPr id="18" name="Oval Callout 17"/>
          <p:cNvSpPr/>
          <p:nvPr/>
        </p:nvSpPr>
        <p:spPr>
          <a:xfrm rot="723084">
            <a:off x="1123479" y="54464"/>
            <a:ext cx="3239582" cy="4225910"/>
          </a:xfrm>
          <a:prstGeom prst="wedgeEllipseCallout">
            <a:avLst>
              <a:gd name="adj1" fmla="val -14950"/>
              <a:gd name="adj2" fmla="val 6224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8" name="Picture 24" descr="C:\Documents and Settings\jagould\Local Settings\Temporary Internet Files\Content.IE5\N1QQU1VQ\MC900432475[1].wmf"/>
          <p:cNvPicPr>
            <a:picLocks noChangeAspect="1" noChangeArrowheads="1"/>
          </p:cNvPicPr>
          <p:nvPr/>
        </p:nvPicPr>
        <p:blipFill>
          <a:blip r:embed="rId2" cstate="print"/>
          <a:srcRect/>
          <a:stretch>
            <a:fillRect/>
          </a:stretch>
        </p:blipFill>
        <p:spPr bwMode="auto">
          <a:xfrm>
            <a:off x="7086600" y="4428744"/>
            <a:ext cx="1676400" cy="1743456"/>
          </a:xfrm>
          <a:prstGeom prst="rect">
            <a:avLst/>
          </a:prstGeom>
          <a:noFill/>
        </p:spPr>
      </p:pic>
      <p:pic>
        <p:nvPicPr>
          <p:cNvPr id="1052" name="Picture 28" descr="C:\Documents and Settings\jagould\Local Settings\Temporary Internet Files\Content.IE5\UMRRB5SM\MC900434417[1].wmf"/>
          <p:cNvPicPr>
            <a:picLocks noChangeAspect="1" noChangeArrowheads="1"/>
          </p:cNvPicPr>
          <p:nvPr/>
        </p:nvPicPr>
        <p:blipFill>
          <a:blip r:embed="rId3" cstate="print"/>
          <a:srcRect/>
          <a:stretch>
            <a:fillRect/>
          </a:stretch>
        </p:blipFill>
        <p:spPr bwMode="auto">
          <a:xfrm>
            <a:off x="4876800" y="4572000"/>
            <a:ext cx="1600200" cy="1981200"/>
          </a:xfrm>
          <a:prstGeom prst="rect">
            <a:avLst/>
          </a:prstGeom>
          <a:noFill/>
        </p:spPr>
      </p:pic>
      <p:pic>
        <p:nvPicPr>
          <p:cNvPr id="32" name="Picture 17" descr="C:\Documents and Settings\jagould\Local Settings\Temporary Internet Files\Content.IE5\XWG2E6JR\MC900433823[1].png"/>
          <p:cNvPicPr>
            <a:picLocks noChangeAspect="1" noChangeArrowheads="1"/>
          </p:cNvPicPr>
          <p:nvPr/>
        </p:nvPicPr>
        <p:blipFill>
          <a:blip r:embed="rId4" cstate="print"/>
          <a:srcRect/>
          <a:stretch>
            <a:fillRect/>
          </a:stretch>
        </p:blipFill>
        <p:spPr bwMode="auto">
          <a:xfrm>
            <a:off x="381000" y="4953228"/>
            <a:ext cx="1828572" cy="1828572"/>
          </a:xfrm>
          <a:prstGeom prst="rect">
            <a:avLst/>
          </a:prstGeom>
          <a:noFill/>
        </p:spPr>
      </p:pic>
      <p:pic>
        <p:nvPicPr>
          <p:cNvPr id="33" name="Picture 9" descr="C:\Documents and Settings\jagould\Local Settings\Temporary Internet Files\Content.IE5\NEIDO5C0\MC900440442[1].wmf"/>
          <p:cNvPicPr>
            <a:picLocks noChangeAspect="1" noChangeArrowheads="1"/>
          </p:cNvPicPr>
          <p:nvPr/>
        </p:nvPicPr>
        <p:blipFill>
          <a:blip r:embed="rId5" cstate="print"/>
          <a:srcRect/>
          <a:stretch>
            <a:fillRect/>
          </a:stretch>
        </p:blipFill>
        <p:spPr bwMode="auto">
          <a:xfrm flipH="1">
            <a:off x="6705600" y="1447800"/>
            <a:ext cx="2438400" cy="1676400"/>
          </a:xfrm>
          <a:prstGeom prst="rect">
            <a:avLst/>
          </a:prstGeom>
          <a:noFill/>
        </p:spPr>
      </p:pic>
      <p:pic>
        <p:nvPicPr>
          <p:cNvPr id="34" name="Picture 4" descr="C:\Documents and Settings\jagould\Local Settings\Temporary Internet Files\Content.IE5\B3YX8YMA\MC900423173[1].wmf"/>
          <p:cNvPicPr>
            <a:picLocks noChangeAspect="1" noChangeArrowheads="1"/>
          </p:cNvPicPr>
          <p:nvPr/>
        </p:nvPicPr>
        <p:blipFill>
          <a:blip r:embed="rId6" cstate="print"/>
          <a:srcRect/>
          <a:stretch>
            <a:fillRect/>
          </a:stretch>
        </p:blipFill>
        <p:spPr bwMode="auto">
          <a:xfrm>
            <a:off x="4876800" y="304800"/>
            <a:ext cx="1600200" cy="1600200"/>
          </a:xfrm>
          <a:prstGeom prst="rect">
            <a:avLst/>
          </a:prstGeom>
          <a:noFill/>
        </p:spPr>
      </p:pic>
      <p:pic>
        <p:nvPicPr>
          <p:cNvPr id="40" name="Picture 7" descr="C:\Documents and Settings\jagould\Local Settings\Temporary Internet Files\Content.IE5\NEIDO5C0\MC900437986[1].wmf"/>
          <p:cNvPicPr>
            <a:picLocks noChangeAspect="1" noChangeArrowheads="1"/>
          </p:cNvPicPr>
          <p:nvPr/>
        </p:nvPicPr>
        <p:blipFill>
          <a:blip r:embed="rId7" cstate="print"/>
          <a:srcRect/>
          <a:stretch>
            <a:fillRect/>
          </a:stretch>
        </p:blipFill>
        <p:spPr bwMode="auto">
          <a:xfrm flipH="1">
            <a:off x="4614092" y="2806700"/>
            <a:ext cx="2320108" cy="1460500"/>
          </a:xfrm>
          <a:prstGeom prst="rect">
            <a:avLst/>
          </a:prstGeom>
          <a:noFill/>
        </p:spPr>
      </p:pic>
      <p:sp>
        <p:nvSpPr>
          <p:cNvPr id="42" name="TextBox 41"/>
          <p:cNvSpPr txBox="1"/>
          <p:nvPr/>
        </p:nvSpPr>
        <p:spPr>
          <a:xfrm rot="995613">
            <a:off x="7890951" y="1614724"/>
            <a:ext cx="1263263" cy="646331"/>
          </a:xfrm>
          <a:prstGeom prst="rect">
            <a:avLst/>
          </a:prstGeom>
          <a:noFill/>
        </p:spPr>
        <p:txBody>
          <a:bodyPr wrap="square" rtlCol="0">
            <a:spAutoFit/>
          </a:bodyPr>
          <a:lstStyle/>
          <a:p>
            <a:pPr algn="ctr"/>
            <a:r>
              <a:rPr lang="en-US" dirty="0" smtClean="0"/>
              <a:t>Will Work</a:t>
            </a:r>
          </a:p>
          <a:p>
            <a:pPr algn="ctr"/>
            <a:r>
              <a:rPr lang="en-US" dirty="0"/>
              <a:t>f</a:t>
            </a:r>
            <a:r>
              <a:rPr lang="en-US" dirty="0" smtClean="0"/>
              <a:t>or Tenure</a:t>
            </a:r>
          </a:p>
        </p:txBody>
      </p:sp>
      <p:sp>
        <p:nvSpPr>
          <p:cNvPr id="17" name="TextBox 16"/>
          <p:cNvSpPr txBox="1"/>
          <p:nvPr/>
        </p:nvSpPr>
        <p:spPr>
          <a:xfrm>
            <a:off x="990600" y="686812"/>
            <a:ext cx="3276600" cy="3046988"/>
          </a:xfrm>
          <a:prstGeom prst="rect">
            <a:avLst/>
          </a:prstGeom>
          <a:noFill/>
        </p:spPr>
        <p:txBody>
          <a:bodyPr wrap="square" rtlCol="0">
            <a:spAutoFit/>
          </a:bodyPr>
          <a:lstStyle/>
          <a:p>
            <a:pPr algn="ctr"/>
            <a:r>
              <a:rPr lang="en-US" sz="1600" dirty="0" smtClean="0"/>
              <a:t>Before we begin to share our</a:t>
            </a:r>
          </a:p>
          <a:p>
            <a:pPr algn="ctr"/>
            <a:r>
              <a:rPr lang="en-US" sz="1600" dirty="0" smtClean="0"/>
              <a:t>ideas, let’s try using the 6 Thinking Hats to explore this idea completely. </a:t>
            </a:r>
          </a:p>
          <a:p>
            <a:pPr algn="ctr"/>
            <a:r>
              <a:rPr lang="en-US" sz="1600" dirty="0" smtClean="0"/>
              <a:t>We’ll start-out by wearing our White Hats (sharing only facts we find), then we’ll wear our Yellow Hats (to share some of the good things about school uniforms, then we’ll put-on our Black Hats (to share some of the bad things/concerns), and then we’ll put-on our Red Hats (to establish how we feel, before we vote on this).</a:t>
            </a:r>
          </a:p>
        </p:txBody>
      </p:sp>
      <p:sp>
        <p:nvSpPr>
          <p:cNvPr id="18" name="Oval Callout 17"/>
          <p:cNvSpPr/>
          <p:nvPr/>
        </p:nvSpPr>
        <p:spPr>
          <a:xfrm rot="332526">
            <a:off x="454519" y="36516"/>
            <a:ext cx="4352533" cy="4460083"/>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6" descr="C:\Documents and Settings\jagould\Local Settings\Temporary Internet Files\Content.IE5\UR97OBEW\MC900235383[1].wmf"/>
          <p:cNvPicPr>
            <a:picLocks noChangeAspect="1" noChangeArrowheads="1"/>
          </p:cNvPicPr>
          <p:nvPr/>
        </p:nvPicPr>
        <p:blipFill>
          <a:blip r:embed="rId8" cstate="print"/>
          <a:srcRect/>
          <a:stretch>
            <a:fillRect/>
          </a:stretch>
        </p:blipFill>
        <p:spPr bwMode="auto">
          <a:xfrm rot="20626364">
            <a:off x="143110" y="4370115"/>
            <a:ext cx="1261127" cy="1036930"/>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1295400"/>
          <a:ext cx="8839200" cy="4663440"/>
        </p:xfrm>
        <a:graphic>
          <a:graphicData uri="http://schemas.openxmlformats.org/drawingml/2006/table">
            <a:tbl>
              <a:tblPr firstRow="1" bandRow="1">
                <a:tableStyleId>{5C22544A-7EE6-4342-B048-85BDC9FD1C3A}</a:tableStyleId>
              </a:tblPr>
              <a:tblGrid>
                <a:gridCol w="2305878"/>
                <a:gridCol w="2113722"/>
                <a:gridCol w="2209800"/>
                <a:gridCol w="2209800"/>
              </a:tblGrid>
              <a:tr h="1127760">
                <a:tc>
                  <a:txBody>
                    <a:bodyPr/>
                    <a:lstStyle/>
                    <a:p>
                      <a:pPr algn="ctr"/>
                      <a:endParaRPr lang="en-US" dirty="0" smtClean="0"/>
                    </a:p>
                    <a:p>
                      <a:pPr algn="ctr"/>
                      <a:r>
                        <a:rPr lang="en-US" dirty="0" smtClean="0"/>
                        <a:t>Component</a:t>
                      </a:r>
                      <a:endParaRPr lang="en-US" dirty="0"/>
                    </a:p>
                  </a:txBody>
                  <a:tcPr/>
                </a:tc>
                <a:tc>
                  <a:txBody>
                    <a:bodyPr/>
                    <a:lstStyle/>
                    <a:p>
                      <a:pPr algn="ctr"/>
                      <a:endParaRPr lang="en-US" dirty="0" smtClean="0"/>
                    </a:p>
                    <a:p>
                      <a:pPr algn="ctr"/>
                      <a:r>
                        <a:rPr lang="en-US" dirty="0" smtClean="0"/>
                        <a:t>1 Point</a:t>
                      </a:r>
                      <a:endParaRPr lang="en-US" dirty="0"/>
                    </a:p>
                  </a:txBody>
                  <a:tcPr/>
                </a:tc>
                <a:tc>
                  <a:txBody>
                    <a:bodyPr/>
                    <a:lstStyle/>
                    <a:p>
                      <a:pPr algn="ctr"/>
                      <a:endParaRPr lang="en-US" dirty="0" smtClean="0"/>
                    </a:p>
                    <a:p>
                      <a:pPr algn="ctr"/>
                      <a:r>
                        <a:rPr lang="en-US" dirty="0" smtClean="0"/>
                        <a:t>2 Points</a:t>
                      </a:r>
                      <a:endParaRPr lang="en-US" dirty="0"/>
                    </a:p>
                  </a:txBody>
                  <a:tcPr/>
                </a:tc>
                <a:tc>
                  <a:txBody>
                    <a:bodyPr/>
                    <a:lstStyle/>
                    <a:p>
                      <a:pPr algn="ctr"/>
                      <a:endParaRPr lang="en-US" dirty="0" smtClean="0"/>
                    </a:p>
                    <a:p>
                      <a:pPr algn="ctr"/>
                      <a:r>
                        <a:rPr lang="en-US" dirty="0" smtClean="0"/>
                        <a:t>3</a:t>
                      </a:r>
                      <a:r>
                        <a:rPr lang="en-US" baseline="0" dirty="0" smtClean="0"/>
                        <a:t> Points</a:t>
                      </a:r>
                      <a:endParaRPr lang="en-US" dirty="0"/>
                    </a:p>
                  </a:txBody>
                  <a:tcPr/>
                </a:tc>
              </a:tr>
              <a:tr h="1127760">
                <a:tc>
                  <a:txBody>
                    <a:bodyPr/>
                    <a:lstStyle/>
                    <a:p>
                      <a:pPr algn="ctr"/>
                      <a:endParaRPr lang="en-US" dirty="0" smtClean="0"/>
                    </a:p>
                    <a:p>
                      <a:pPr algn="ctr"/>
                      <a:r>
                        <a:rPr lang="en-US" dirty="0" smtClean="0"/>
                        <a:t>Knowledge</a:t>
                      </a:r>
                      <a:r>
                        <a:rPr lang="en-US" baseline="0" dirty="0" smtClean="0"/>
                        <a:t> of Chapter’s Content</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demonstrated</a:t>
                      </a:r>
                      <a:r>
                        <a:rPr lang="en-US" baseline="0" dirty="0" smtClean="0"/>
                        <a:t> weak content knowledge about Chapter’s Content</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demonstrated</a:t>
                      </a:r>
                      <a:r>
                        <a:rPr lang="en-US" baseline="0" dirty="0" smtClean="0"/>
                        <a:t> some content knowledge about Chapter’s Content</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demonstrated</a:t>
                      </a:r>
                      <a:r>
                        <a:rPr lang="en-US" baseline="0" dirty="0" smtClean="0"/>
                        <a:t> strong content knowledge about Chapter’s Content</a:t>
                      </a:r>
                      <a:endParaRPr lang="en-US" dirty="0" smtClean="0"/>
                    </a:p>
                  </a:txBody>
                  <a:tcPr/>
                </a:tc>
              </a:tr>
              <a:tr h="1127760">
                <a:tc>
                  <a:txBody>
                    <a:bodyPr/>
                    <a:lstStyle/>
                    <a:p>
                      <a:pPr algn="ctr"/>
                      <a:endParaRPr lang="en-US" dirty="0" smtClean="0"/>
                    </a:p>
                    <a:p>
                      <a:pPr algn="ctr"/>
                      <a:r>
                        <a:rPr lang="en-US" dirty="0" smtClean="0"/>
                        <a:t>Presentation</a:t>
                      </a:r>
                      <a:r>
                        <a:rPr lang="en-US" baseline="0" dirty="0" smtClean="0"/>
                        <a:t> “Energy/Enthusiasm”</a:t>
                      </a:r>
                      <a:endParaRPr lang="en-US" dirty="0"/>
                    </a:p>
                  </a:txBody>
                  <a:tcPr/>
                </a:tc>
                <a:tc>
                  <a:txBody>
                    <a:bodyPr/>
                    <a:lstStyle/>
                    <a:p>
                      <a:endParaRPr lang="en-US" dirty="0" smtClean="0"/>
                    </a:p>
                    <a:p>
                      <a:r>
                        <a:rPr lang="en-US" dirty="0" smtClean="0"/>
                        <a:t>Z</a:t>
                      </a:r>
                      <a:r>
                        <a:rPr lang="en-US" baseline="0" dirty="0" smtClean="0"/>
                        <a:t> </a:t>
                      </a:r>
                      <a:r>
                        <a:rPr lang="en-US" baseline="0" dirty="0" err="1" smtClean="0"/>
                        <a:t>Z</a:t>
                      </a:r>
                      <a:r>
                        <a:rPr lang="en-US" baseline="0" dirty="0" smtClean="0"/>
                        <a:t> </a:t>
                      </a:r>
                      <a:r>
                        <a:rPr lang="en-US" baseline="0" dirty="0" err="1" smtClean="0"/>
                        <a:t>Z</a:t>
                      </a:r>
                      <a:r>
                        <a:rPr lang="en-US" baseline="0" dirty="0" smtClean="0"/>
                        <a:t> </a:t>
                      </a:r>
                      <a:r>
                        <a:rPr lang="en-US" baseline="0" dirty="0" err="1" smtClean="0"/>
                        <a:t>Z</a:t>
                      </a:r>
                      <a:r>
                        <a:rPr lang="en-US" baseline="0" dirty="0" smtClean="0"/>
                        <a:t> </a:t>
                      </a:r>
                      <a:r>
                        <a:rPr lang="en-US" baseline="0" dirty="0" err="1" smtClean="0"/>
                        <a:t>Z</a:t>
                      </a:r>
                      <a:r>
                        <a:rPr lang="en-US" baseline="0" dirty="0" smtClean="0"/>
                        <a:t> </a:t>
                      </a:r>
                      <a:r>
                        <a:rPr lang="en-US" baseline="0" dirty="0" err="1" smtClean="0"/>
                        <a:t>Z</a:t>
                      </a:r>
                      <a:r>
                        <a:rPr lang="en-US" baseline="0" dirty="0" smtClean="0"/>
                        <a:t> </a:t>
                      </a:r>
                      <a:r>
                        <a:rPr lang="en-US" baseline="0" dirty="0" err="1" smtClean="0"/>
                        <a:t>Z</a:t>
                      </a:r>
                      <a:r>
                        <a:rPr lang="en-US" baseline="0" dirty="0" smtClean="0"/>
                        <a:t> </a:t>
                      </a:r>
                      <a:r>
                        <a:rPr lang="en-US" baseline="0" dirty="0" err="1" smtClean="0"/>
                        <a:t>Z</a:t>
                      </a:r>
                      <a:r>
                        <a:rPr lang="en-US" baseline="0" dirty="0" smtClean="0"/>
                        <a:t> </a:t>
                      </a:r>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members taught</a:t>
                      </a:r>
                      <a:r>
                        <a:rPr lang="en-US" baseline="0" dirty="0" smtClean="0"/>
                        <a:t> the chapter’s content in an acceptable manner</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members </a:t>
                      </a:r>
                      <a:r>
                        <a:rPr lang="en-US" b="1" i="1" dirty="0" smtClean="0"/>
                        <a:t>“brought</a:t>
                      </a:r>
                      <a:r>
                        <a:rPr lang="en-US" b="1" i="1" baseline="0" dirty="0" smtClean="0"/>
                        <a:t> the chapter to life” </a:t>
                      </a:r>
                      <a:r>
                        <a:rPr lang="en-US" baseline="0" dirty="0" smtClean="0"/>
                        <a:t>– highly kept my attention</a:t>
                      </a:r>
                      <a:endParaRPr lang="en-US" dirty="0" smtClean="0"/>
                    </a:p>
                  </a:txBody>
                  <a:tcPr/>
                </a:tc>
              </a:tr>
              <a:tr h="1127760">
                <a:tc>
                  <a:txBody>
                    <a:bodyPr/>
                    <a:lstStyle/>
                    <a:p>
                      <a:pPr algn="ctr"/>
                      <a:endParaRPr lang="en-US" dirty="0" smtClean="0"/>
                    </a:p>
                    <a:p>
                      <a:pPr algn="ctr"/>
                      <a:r>
                        <a:rPr lang="en-US" dirty="0" smtClean="0"/>
                        <a:t>Public Speaking</a:t>
                      </a:r>
                      <a:r>
                        <a:rPr lang="en-US" baseline="0" dirty="0" smtClean="0"/>
                        <a:t> Abilities</a:t>
                      </a:r>
                      <a:endParaRPr lang="en-US" sz="1600" dirty="0" smtClean="0"/>
                    </a:p>
                    <a:p>
                      <a:pPr algn="ct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a:t>
                      </a:r>
                      <a:r>
                        <a:rPr lang="en-US" baseline="0" dirty="0" smtClean="0"/>
                        <a:t> Members had little to no public speaking abilities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mn-lt"/>
                          <a:ea typeface="+mn-ea"/>
                          <a:cs typeface="+mn-cs"/>
                        </a:rPr>
                        <a:t>Group Members had some public speaking abilities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a:t>
                      </a:r>
                      <a:r>
                        <a:rPr lang="en-US" baseline="0" dirty="0" smtClean="0"/>
                        <a:t> Members had strong public speaking abilities</a:t>
                      </a:r>
                    </a:p>
                  </a:txBody>
                  <a:tcPr/>
                </a:tc>
              </a:tr>
            </a:tbl>
          </a:graphicData>
        </a:graphic>
      </p:graphicFrame>
      <p:sp>
        <p:nvSpPr>
          <p:cNvPr id="5" name="TextBox 4"/>
          <p:cNvSpPr txBox="1"/>
          <p:nvPr/>
        </p:nvSpPr>
        <p:spPr>
          <a:xfrm>
            <a:off x="914400" y="265093"/>
            <a:ext cx="7086600" cy="954107"/>
          </a:xfrm>
          <a:prstGeom prst="rect">
            <a:avLst/>
          </a:prstGeom>
          <a:noFill/>
        </p:spPr>
        <p:txBody>
          <a:bodyPr wrap="square" rtlCol="0">
            <a:spAutoFit/>
          </a:bodyPr>
          <a:lstStyle/>
          <a:p>
            <a:pPr algn="ctr"/>
            <a:r>
              <a:rPr lang="en-US" sz="2800" dirty="0" smtClean="0"/>
              <a:t>Rubric for a Book Chapter Presentation</a:t>
            </a:r>
          </a:p>
          <a:p>
            <a:pPr algn="ctr"/>
            <a:r>
              <a:rPr lang="en-US" sz="2800" dirty="0" smtClean="0"/>
              <a:t>      </a:t>
            </a:r>
            <a:r>
              <a:rPr lang="en-US" sz="2800" b="1" i="1" dirty="0" smtClean="0">
                <a:solidFill>
                  <a:srgbClr val="FF0000"/>
                </a:solidFill>
              </a:rPr>
              <a:t>What’s wrong with this Rubric???</a:t>
            </a:r>
            <a:endParaRPr lang="en-US" sz="2800" b="1" i="1"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772400" cy="1143000"/>
          </a:xfrm>
        </p:spPr>
        <p:txBody>
          <a:bodyPr/>
          <a:lstStyle/>
          <a:p>
            <a:r>
              <a:rPr lang="en-US" u="sng" dirty="0" smtClean="0"/>
              <a:t>Lesson Planning</a:t>
            </a:r>
            <a:r>
              <a:rPr lang="en-US" dirty="0" smtClean="0"/>
              <a:t>:</a:t>
            </a:r>
            <a:br>
              <a:rPr lang="en-US" dirty="0" smtClean="0"/>
            </a:br>
            <a:r>
              <a:rPr lang="en-US" dirty="0" smtClean="0"/>
              <a:t>Overview of the </a:t>
            </a:r>
            <a:br>
              <a:rPr lang="en-US" dirty="0" smtClean="0"/>
            </a:br>
            <a:r>
              <a:rPr lang="en-US" sz="4800" dirty="0" smtClean="0"/>
              <a:t>“15-Component Lesson Plan”</a:t>
            </a:r>
            <a:endParaRPr lang="en-US" sz="3200" b="1" i="1" dirty="0">
              <a:solidFill>
                <a:srgbClr val="FF0000"/>
              </a:solidFill>
            </a:endParaRPr>
          </a:p>
        </p:txBody>
      </p:sp>
      <p:pic>
        <p:nvPicPr>
          <p:cNvPr id="1026" name="Picture 2" descr="C:\Documents and Settings\jagould\Local Settings\Temporary Internet Files\Content.IE5\92T2TI9J\MMj03181140000[1].gif"/>
          <p:cNvPicPr>
            <a:picLocks noChangeAspect="1" noChangeArrowheads="1" noCrop="1"/>
          </p:cNvPicPr>
          <p:nvPr/>
        </p:nvPicPr>
        <p:blipFill>
          <a:blip r:embed="rId2" cstate="print"/>
          <a:srcRect/>
          <a:stretch>
            <a:fillRect/>
          </a:stretch>
        </p:blipFill>
        <p:spPr bwMode="auto">
          <a:xfrm>
            <a:off x="2514600" y="3124200"/>
            <a:ext cx="3864244" cy="2590800"/>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960120"/>
          <a:ext cx="8839200" cy="5669280"/>
        </p:xfrm>
        <a:graphic>
          <a:graphicData uri="http://schemas.openxmlformats.org/drawingml/2006/table">
            <a:tbl>
              <a:tblPr firstRow="1" bandRow="1">
                <a:tableStyleId>{5C22544A-7EE6-4342-B048-85BDC9FD1C3A}</a:tableStyleId>
              </a:tblPr>
              <a:tblGrid>
                <a:gridCol w="2305878"/>
                <a:gridCol w="2113722"/>
                <a:gridCol w="2209800"/>
                <a:gridCol w="2209800"/>
              </a:tblGrid>
              <a:tr h="1127760">
                <a:tc>
                  <a:txBody>
                    <a:bodyPr/>
                    <a:lstStyle/>
                    <a:p>
                      <a:pPr algn="ctr"/>
                      <a:endParaRPr lang="en-US" sz="2400" dirty="0" smtClean="0"/>
                    </a:p>
                    <a:p>
                      <a:pPr algn="ctr"/>
                      <a:r>
                        <a:rPr lang="en-US" sz="2400" dirty="0" smtClean="0"/>
                        <a:t>Component</a:t>
                      </a:r>
                      <a:endParaRPr lang="en-US" sz="2400" dirty="0"/>
                    </a:p>
                  </a:txBody>
                  <a:tcPr/>
                </a:tc>
                <a:tc>
                  <a:txBody>
                    <a:bodyPr/>
                    <a:lstStyle/>
                    <a:p>
                      <a:pPr algn="ctr"/>
                      <a:endParaRPr lang="en-US" sz="2400" dirty="0" smtClean="0"/>
                    </a:p>
                    <a:p>
                      <a:pPr algn="ctr"/>
                      <a:r>
                        <a:rPr lang="en-US" sz="2400" dirty="0" smtClean="0"/>
                        <a:t>Unacceptable</a:t>
                      </a:r>
                      <a:endParaRPr lang="en-US" sz="2400" dirty="0"/>
                    </a:p>
                  </a:txBody>
                  <a:tcPr/>
                </a:tc>
                <a:tc>
                  <a:txBody>
                    <a:bodyPr/>
                    <a:lstStyle/>
                    <a:p>
                      <a:pPr algn="ctr"/>
                      <a:endParaRPr lang="en-US" sz="2400" dirty="0" smtClean="0"/>
                    </a:p>
                    <a:p>
                      <a:pPr algn="ctr"/>
                      <a:r>
                        <a:rPr lang="en-US" sz="2400" dirty="0" smtClean="0"/>
                        <a:t>Acceptable</a:t>
                      </a:r>
                      <a:endParaRPr lang="en-US" sz="2400" dirty="0"/>
                    </a:p>
                  </a:txBody>
                  <a:tcPr/>
                </a:tc>
                <a:tc>
                  <a:txBody>
                    <a:bodyPr/>
                    <a:lstStyle/>
                    <a:p>
                      <a:pPr algn="ctr"/>
                      <a:endParaRPr lang="en-US" sz="2400" dirty="0" smtClean="0"/>
                    </a:p>
                    <a:p>
                      <a:pPr algn="ctr"/>
                      <a:r>
                        <a:rPr lang="en-US" sz="2400" dirty="0" smtClean="0"/>
                        <a:t>Target</a:t>
                      </a:r>
                      <a:endParaRPr lang="en-US" sz="2400" dirty="0"/>
                    </a:p>
                  </a:txBody>
                  <a:tcPr/>
                </a:tc>
              </a:tr>
              <a:tr h="1127760">
                <a:tc>
                  <a:txBody>
                    <a:bodyPr/>
                    <a:lstStyle/>
                    <a:p>
                      <a:pPr algn="ctr"/>
                      <a:endParaRPr lang="en-US" dirty="0" smtClean="0"/>
                    </a:p>
                    <a:p>
                      <a:pPr algn="ctr"/>
                      <a:r>
                        <a:rPr lang="en-US" dirty="0" smtClean="0"/>
                        <a:t>Knowledge</a:t>
                      </a:r>
                      <a:r>
                        <a:rPr lang="en-US" baseline="0" dirty="0" smtClean="0"/>
                        <a:t> of Chapter’s Content</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demonstrated</a:t>
                      </a:r>
                      <a:r>
                        <a:rPr lang="en-US" baseline="0" dirty="0" smtClean="0"/>
                        <a:t> 1-2 components of chapter’s content    (1 Point)</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demonstrated</a:t>
                      </a:r>
                      <a:r>
                        <a:rPr lang="en-US" baseline="0" dirty="0" smtClean="0"/>
                        <a:t> 3-4 components of chapter’s content     (2 points)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 demonstrated</a:t>
                      </a:r>
                      <a:r>
                        <a:rPr lang="en-US" baseline="0" dirty="0" smtClean="0"/>
                        <a:t> 5 or more components of chapter’s content       (4 Points)</a:t>
                      </a:r>
                      <a:endParaRPr lang="en-US" dirty="0" smtClean="0"/>
                    </a:p>
                  </a:txBody>
                  <a:tcPr/>
                </a:tc>
              </a:tr>
              <a:tr h="1127760">
                <a:tc>
                  <a:txBody>
                    <a:bodyPr/>
                    <a:lstStyle/>
                    <a:p>
                      <a:pPr algn="ctr"/>
                      <a:endParaRPr lang="en-US" dirty="0" smtClean="0"/>
                    </a:p>
                    <a:p>
                      <a:pPr algn="ctr"/>
                      <a:r>
                        <a:rPr lang="en-US" dirty="0" smtClean="0"/>
                        <a:t>Presentation</a:t>
                      </a:r>
                      <a:r>
                        <a:rPr lang="en-US" baseline="0" dirty="0" smtClean="0"/>
                        <a:t> “Energy/Enthusiasm”</a:t>
                      </a:r>
                      <a:endParaRPr lang="en-US" dirty="0"/>
                    </a:p>
                  </a:txBody>
                  <a:tcPr/>
                </a:tc>
                <a:tc>
                  <a:txBody>
                    <a:bodyPr/>
                    <a:lstStyle/>
                    <a:p>
                      <a:r>
                        <a:rPr lang="en-US" dirty="0" smtClean="0"/>
                        <a:t>Group</a:t>
                      </a:r>
                      <a:r>
                        <a:rPr lang="en-US" baseline="0" dirty="0" smtClean="0"/>
                        <a:t> demonstrated presentation energy/enthusiasm at a novice level </a:t>
                      </a:r>
                    </a:p>
                    <a:p>
                      <a:r>
                        <a:rPr lang="en-US" baseline="0" dirty="0" smtClean="0"/>
                        <a:t>(1 Points)</a:t>
                      </a:r>
                      <a:endParaRPr lang="en-US" dirty="0" smtClean="0"/>
                    </a:p>
                  </a:txBody>
                  <a:tcPr/>
                </a:tc>
                <a:tc>
                  <a:txBody>
                    <a:bodyPr/>
                    <a:lstStyle/>
                    <a:p>
                      <a:r>
                        <a:rPr lang="en-US" dirty="0" smtClean="0"/>
                        <a:t>Group</a:t>
                      </a:r>
                      <a:r>
                        <a:rPr lang="en-US" baseline="0" dirty="0" smtClean="0"/>
                        <a:t> demonstrated presentation energy/enthusiasm at an intermediate level</a:t>
                      </a:r>
                    </a:p>
                    <a:p>
                      <a:r>
                        <a:rPr lang="en-US" baseline="0" dirty="0" smtClean="0"/>
                        <a:t>(2 Points)</a:t>
                      </a:r>
                      <a:endParaRPr lang="en-US" dirty="0" smtClean="0"/>
                    </a:p>
                  </a:txBody>
                  <a:tcPr/>
                </a:tc>
                <a:tc>
                  <a:txBody>
                    <a:bodyPr/>
                    <a:lstStyle/>
                    <a:p>
                      <a:r>
                        <a:rPr lang="en-US" dirty="0" smtClean="0"/>
                        <a:t>Group</a:t>
                      </a:r>
                      <a:r>
                        <a:rPr lang="en-US" baseline="0" dirty="0" smtClean="0"/>
                        <a:t> demonstrated presentation energy/enthusiasm at an advanced level</a:t>
                      </a:r>
                    </a:p>
                    <a:p>
                      <a:r>
                        <a:rPr lang="en-US" baseline="0" dirty="0" smtClean="0"/>
                        <a:t>(3 Points)</a:t>
                      </a:r>
                      <a:endParaRPr lang="en-US" dirty="0" smtClean="0"/>
                    </a:p>
                  </a:txBody>
                  <a:tcPr/>
                </a:tc>
              </a:tr>
              <a:tr h="1127760">
                <a:tc>
                  <a:txBody>
                    <a:bodyPr/>
                    <a:lstStyle/>
                    <a:p>
                      <a:pPr algn="ctr"/>
                      <a:endParaRPr lang="en-US" dirty="0" smtClean="0"/>
                    </a:p>
                    <a:p>
                      <a:pPr algn="ctr"/>
                      <a:r>
                        <a:rPr lang="en-US" dirty="0" smtClean="0"/>
                        <a:t>Public Speaking</a:t>
                      </a:r>
                    </a:p>
                    <a:p>
                      <a:pPr algn="ctr"/>
                      <a:r>
                        <a:rPr lang="en-US" sz="1600" dirty="0" smtClean="0"/>
                        <a:t>(Voice Projection, Movement, Eye Contact)</a:t>
                      </a:r>
                    </a:p>
                    <a:p>
                      <a:pPr algn="ct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a:t>
                      </a:r>
                      <a:r>
                        <a:rPr lang="en-US" baseline="0" dirty="0" smtClean="0"/>
                        <a:t> Members had 1 of the following 3:</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aseline="0" dirty="0" smtClean="0"/>
                        <a:t> </a:t>
                      </a:r>
                      <a:r>
                        <a:rPr lang="en-US" sz="1400" baseline="0" dirty="0" smtClean="0"/>
                        <a:t>strong voice projection,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good movement,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made eye contact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baseline="0" dirty="0" smtClean="0"/>
                        <a:t>(1 Point)</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a:t>
                      </a:r>
                      <a:r>
                        <a:rPr lang="en-US" baseline="0" dirty="0" smtClean="0"/>
                        <a:t> Members had 2 of the following 3:</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strong voice projection,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good movement,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baseline="0" dirty="0" smtClean="0"/>
                        <a:t> made eye contact</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800" baseline="0" dirty="0" smtClean="0"/>
                        <a:t>(2 Points)</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Group</a:t>
                      </a:r>
                      <a:r>
                        <a:rPr lang="en-US" baseline="0" dirty="0" smtClean="0"/>
                        <a:t> Members had strong voice projection, good movement, and made eye contact (3 Points)</a:t>
                      </a:r>
                      <a:endParaRPr lang="en-US" dirty="0" smtClean="0"/>
                    </a:p>
                  </a:txBody>
                  <a:tcPr/>
                </a:tc>
              </a:tr>
            </a:tbl>
          </a:graphicData>
        </a:graphic>
      </p:graphicFrame>
      <p:sp>
        <p:nvSpPr>
          <p:cNvPr id="5" name="TextBox 4"/>
          <p:cNvSpPr txBox="1"/>
          <p:nvPr/>
        </p:nvSpPr>
        <p:spPr>
          <a:xfrm>
            <a:off x="1752600" y="314980"/>
            <a:ext cx="7162800" cy="523220"/>
          </a:xfrm>
          <a:prstGeom prst="rect">
            <a:avLst/>
          </a:prstGeom>
          <a:noFill/>
        </p:spPr>
        <p:txBody>
          <a:bodyPr wrap="square" rtlCol="0">
            <a:spAutoFit/>
          </a:bodyPr>
          <a:lstStyle/>
          <a:p>
            <a:r>
              <a:rPr lang="en-US" sz="2800" dirty="0" smtClean="0"/>
              <a:t>Rubric for a Book Chapter Presentation</a:t>
            </a:r>
            <a:endParaRPr lang="en-US" sz="2800"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Quick-Write Question(s):</a:t>
            </a:r>
            <a:endParaRPr lang="en-US" dirty="0"/>
          </a:p>
        </p:txBody>
      </p:sp>
      <p:sp>
        <p:nvSpPr>
          <p:cNvPr id="3" name="Content Placeholder 2"/>
          <p:cNvSpPr>
            <a:spLocks noGrp="1"/>
          </p:cNvSpPr>
          <p:nvPr>
            <p:ph idx="1"/>
          </p:nvPr>
        </p:nvSpPr>
        <p:spPr>
          <a:xfrm>
            <a:off x="152400" y="1219200"/>
            <a:ext cx="8915400" cy="5486400"/>
          </a:xfrm>
        </p:spPr>
        <p:txBody>
          <a:bodyPr>
            <a:normAutofit fontScale="92500" lnSpcReduction="20000"/>
          </a:bodyPr>
          <a:lstStyle/>
          <a:p>
            <a:r>
              <a:rPr lang="en-US" dirty="0" smtClean="0"/>
              <a:t>What is your “Biggest Strength/Fear” about teaching?</a:t>
            </a:r>
          </a:p>
          <a:p>
            <a:pPr>
              <a:buNone/>
            </a:pPr>
            <a:endParaRPr lang="en-US" dirty="0" smtClean="0"/>
          </a:p>
          <a:p>
            <a:r>
              <a:rPr lang="en-US" dirty="0" smtClean="0"/>
              <a:t>How does an understanding of your students’ needs complement your strengths and address some of your fears?</a:t>
            </a:r>
          </a:p>
          <a:p>
            <a:pPr>
              <a:buNone/>
            </a:pPr>
            <a:endParaRPr lang="en-US" dirty="0" smtClean="0"/>
          </a:p>
          <a:p>
            <a:r>
              <a:rPr lang="en-US" dirty="0" smtClean="0"/>
              <a:t>How will you organize your lesson plans to address both the quality needed to teach effectively and the quantity required through your school district’s scope and sequence?</a:t>
            </a:r>
          </a:p>
          <a:p>
            <a:pPr>
              <a:buNone/>
            </a:pPr>
            <a:endParaRPr lang="en-US" dirty="0" smtClean="0"/>
          </a:p>
          <a:p>
            <a:r>
              <a:rPr lang="en-US" dirty="0" smtClean="0"/>
              <a:t>When is the “Best” time to introduce new information, during a lesson? Provide a rationale statement for this.</a:t>
            </a:r>
          </a:p>
        </p:txBody>
      </p:sp>
      <p:pic>
        <p:nvPicPr>
          <p:cNvPr id="4" name="Picture 2" descr="C:\Documents and Settings\jagould\Local Settings\Temporary Internet Files\Content.IE5\Q70CIO3S\MMj03033090000[1].gif"/>
          <p:cNvPicPr>
            <a:picLocks noChangeAspect="1" noChangeArrowheads="1" noCrop="1"/>
          </p:cNvPicPr>
          <p:nvPr/>
        </p:nvPicPr>
        <p:blipFill>
          <a:blip r:embed="rId2" cstate="print"/>
          <a:srcRect/>
          <a:stretch>
            <a:fillRect/>
          </a:stretch>
        </p:blipFill>
        <p:spPr bwMode="auto">
          <a:xfrm>
            <a:off x="7898662" y="76200"/>
            <a:ext cx="1016738" cy="971550"/>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5943600"/>
          </a:xfrm>
        </p:spPr>
        <p:txBody>
          <a:bodyPr/>
          <a:lstStyle/>
          <a:p>
            <a:r>
              <a:rPr lang="en-US" dirty="0" smtClean="0"/>
              <a:t>The Brain-Compatible Learning Model:</a:t>
            </a:r>
          </a:p>
        </p:txBody>
      </p:sp>
      <p:sp>
        <p:nvSpPr>
          <p:cNvPr id="4" name="TextBox 3"/>
          <p:cNvSpPr txBox="1"/>
          <p:nvPr/>
        </p:nvSpPr>
        <p:spPr>
          <a:xfrm>
            <a:off x="1295400" y="6324600"/>
            <a:ext cx="7010400" cy="461665"/>
          </a:xfrm>
          <a:prstGeom prst="rect">
            <a:avLst/>
          </a:prstGeom>
          <a:noFill/>
        </p:spPr>
        <p:txBody>
          <a:bodyPr wrap="square" rtlCol="0">
            <a:spAutoFit/>
          </a:bodyPr>
          <a:lstStyle/>
          <a:p>
            <a:r>
              <a:rPr lang="en-US" sz="1200" dirty="0" err="1" smtClean="0"/>
              <a:t>Sadker</a:t>
            </a:r>
            <a:r>
              <a:rPr lang="en-US" sz="1200" dirty="0" smtClean="0"/>
              <a:t>, D. S., &amp; </a:t>
            </a:r>
            <a:r>
              <a:rPr lang="en-US" sz="1200" dirty="0" err="1" smtClean="0"/>
              <a:t>Zittleman</a:t>
            </a:r>
            <a:r>
              <a:rPr lang="en-US" sz="1200" dirty="0" smtClean="0"/>
              <a:t>, K. R. (2009). </a:t>
            </a:r>
            <a:r>
              <a:rPr lang="en-US" sz="1200" i="1" dirty="0" smtClean="0"/>
              <a:t>Teachers, schools, and society: A brief introduction into education. </a:t>
            </a:r>
          </a:p>
          <a:p>
            <a:r>
              <a:rPr lang="en-US" sz="1200" i="1" dirty="0" smtClean="0"/>
              <a:t>          2</a:t>
            </a:r>
            <a:r>
              <a:rPr lang="en-US" sz="1200" i="1" baseline="30000" dirty="0" smtClean="0"/>
              <a:t>nd</a:t>
            </a:r>
            <a:r>
              <a:rPr lang="en-US" sz="1200" i="1" dirty="0" smtClean="0"/>
              <a:t> Edition.</a:t>
            </a:r>
            <a:r>
              <a:rPr lang="en-US" sz="1200" dirty="0" smtClean="0"/>
              <a:t> New York: McGraw Hill.</a:t>
            </a:r>
            <a:endParaRPr lang="en-US" sz="1200" dirty="0"/>
          </a:p>
        </p:txBody>
      </p:sp>
      <p:sp>
        <p:nvSpPr>
          <p:cNvPr id="7" name="Freeform 6"/>
          <p:cNvSpPr/>
          <p:nvPr/>
        </p:nvSpPr>
        <p:spPr>
          <a:xfrm>
            <a:off x="914400" y="1371601"/>
            <a:ext cx="6593006" cy="3657600"/>
          </a:xfrm>
          <a:custGeom>
            <a:avLst/>
            <a:gdLst>
              <a:gd name="connsiteX0" fmla="*/ 0 w 6537278"/>
              <a:gd name="connsiteY0" fmla="*/ 2260978 h 5092889"/>
              <a:gd name="connsiteX1" fmla="*/ 873457 w 6537278"/>
              <a:gd name="connsiteY1" fmla="*/ 514065 h 5092889"/>
              <a:gd name="connsiteX2" fmla="*/ 3289110 w 6537278"/>
              <a:gd name="connsiteY2" fmla="*/ 5086065 h 5092889"/>
              <a:gd name="connsiteX3" fmla="*/ 5650173 w 6537278"/>
              <a:gd name="connsiteY3" fmla="*/ 473122 h 5092889"/>
              <a:gd name="connsiteX4" fmla="*/ 6537278 w 6537278"/>
              <a:gd name="connsiteY4" fmla="*/ 2247331 h 5092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7278" h="5092889">
                <a:moveTo>
                  <a:pt x="0" y="2260978"/>
                </a:moveTo>
                <a:cubicBezTo>
                  <a:pt x="162636" y="1152097"/>
                  <a:pt x="325272" y="43217"/>
                  <a:pt x="873457" y="514065"/>
                </a:cubicBezTo>
                <a:cubicBezTo>
                  <a:pt x="1421642" y="984913"/>
                  <a:pt x="2492991" y="5092889"/>
                  <a:pt x="3289110" y="5086065"/>
                </a:cubicBezTo>
                <a:cubicBezTo>
                  <a:pt x="4085229" y="5079241"/>
                  <a:pt x="5108812" y="946244"/>
                  <a:pt x="5650173" y="473122"/>
                </a:cubicBezTo>
                <a:cubicBezTo>
                  <a:pt x="6191534" y="0"/>
                  <a:pt x="6364406" y="1123665"/>
                  <a:pt x="6537278" y="2247331"/>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3048000" y="5105400"/>
            <a:ext cx="2743200" cy="461665"/>
          </a:xfrm>
          <a:prstGeom prst="rect">
            <a:avLst/>
          </a:prstGeom>
          <a:noFill/>
        </p:spPr>
        <p:txBody>
          <a:bodyPr wrap="square" rtlCol="0">
            <a:spAutoFit/>
          </a:bodyPr>
          <a:lstStyle/>
          <a:p>
            <a:r>
              <a:rPr lang="en-US" dirty="0" smtClean="0"/>
              <a:t>The Next 20 Min.</a:t>
            </a:r>
            <a:endParaRPr lang="en-US" dirty="0"/>
          </a:p>
        </p:txBody>
      </p:sp>
      <p:sp>
        <p:nvSpPr>
          <p:cNvPr id="9" name="TextBox 8"/>
          <p:cNvSpPr txBox="1"/>
          <p:nvPr/>
        </p:nvSpPr>
        <p:spPr>
          <a:xfrm>
            <a:off x="609600" y="1143000"/>
            <a:ext cx="2362200" cy="461665"/>
          </a:xfrm>
          <a:prstGeom prst="rect">
            <a:avLst/>
          </a:prstGeom>
          <a:noFill/>
        </p:spPr>
        <p:txBody>
          <a:bodyPr wrap="square" rtlCol="0">
            <a:spAutoFit/>
          </a:bodyPr>
          <a:lstStyle/>
          <a:p>
            <a:r>
              <a:rPr lang="en-US" dirty="0" smtClean="0"/>
              <a:t>The First 20 Min.</a:t>
            </a:r>
            <a:endParaRPr lang="en-US" dirty="0"/>
          </a:p>
        </p:txBody>
      </p:sp>
      <p:sp>
        <p:nvSpPr>
          <p:cNvPr id="10" name="TextBox 9"/>
          <p:cNvSpPr txBox="1"/>
          <p:nvPr/>
        </p:nvSpPr>
        <p:spPr>
          <a:xfrm>
            <a:off x="5867400" y="1143000"/>
            <a:ext cx="2590800" cy="461665"/>
          </a:xfrm>
          <a:prstGeom prst="rect">
            <a:avLst/>
          </a:prstGeom>
          <a:noFill/>
        </p:spPr>
        <p:txBody>
          <a:bodyPr wrap="square" rtlCol="0">
            <a:spAutoFit/>
          </a:bodyPr>
          <a:lstStyle/>
          <a:p>
            <a:r>
              <a:rPr lang="en-US" dirty="0" smtClean="0"/>
              <a:t>The Last 20 Min.</a:t>
            </a:r>
            <a:endParaRPr lang="en-US" dirty="0"/>
          </a:p>
        </p:txBody>
      </p:sp>
      <p:pic>
        <p:nvPicPr>
          <p:cNvPr id="2051" name="Picture 3" descr="C:\Documents and Settings\jagould\Local Settings\Temporary Internet Files\Content.IE5\POHH1PIV\MMj02346730000[1].gif"/>
          <p:cNvPicPr>
            <a:picLocks noChangeAspect="1" noChangeArrowheads="1" noCrop="1"/>
          </p:cNvPicPr>
          <p:nvPr/>
        </p:nvPicPr>
        <p:blipFill>
          <a:blip r:embed="rId2" cstate="print"/>
          <a:srcRect/>
          <a:stretch>
            <a:fillRect/>
          </a:stretch>
        </p:blipFill>
        <p:spPr bwMode="auto">
          <a:xfrm>
            <a:off x="1219200" y="2133600"/>
            <a:ext cx="762000" cy="762000"/>
          </a:xfrm>
          <a:prstGeom prst="rect">
            <a:avLst/>
          </a:prstGeom>
          <a:noFill/>
        </p:spPr>
      </p:pic>
      <p:pic>
        <p:nvPicPr>
          <p:cNvPr id="12" name="Picture 3" descr="C:\Documents and Settings\jagould\Local Settings\Temporary Internet Files\Content.IE5\POHH1PIV\MMj02346730000[1].gif"/>
          <p:cNvPicPr>
            <a:picLocks noChangeAspect="1" noChangeArrowheads="1" noCrop="1"/>
          </p:cNvPicPr>
          <p:nvPr/>
        </p:nvPicPr>
        <p:blipFill>
          <a:blip r:embed="rId2" cstate="print"/>
          <a:srcRect/>
          <a:stretch>
            <a:fillRect/>
          </a:stretch>
        </p:blipFill>
        <p:spPr bwMode="auto">
          <a:xfrm>
            <a:off x="6400800" y="2057400"/>
            <a:ext cx="762000" cy="762000"/>
          </a:xfrm>
          <a:prstGeom prst="rect">
            <a:avLst/>
          </a:prstGeom>
          <a:noFill/>
        </p:spPr>
      </p:pic>
      <p:pic>
        <p:nvPicPr>
          <p:cNvPr id="13" name="Picture 3" descr="C:\Documents and Settings\jagould\Local Settings\Temporary Internet Files\Content.IE5\POHH1PIV\MMj02346730000[1].gif"/>
          <p:cNvPicPr>
            <a:picLocks noChangeAspect="1" noChangeArrowheads="1" noCrop="1"/>
          </p:cNvPicPr>
          <p:nvPr/>
        </p:nvPicPr>
        <p:blipFill>
          <a:blip r:embed="rId2" cstate="print"/>
          <a:srcRect/>
          <a:stretch>
            <a:fillRect/>
          </a:stretch>
        </p:blipFill>
        <p:spPr bwMode="auto">
          <a:xfrm>
            <a:off x="3886200" y="4038600"/>
            <a:ext cx="762000" cy="762000"/>
          </a:xfrm>
          <a:prstGeom prst="rect">
            <a:avLst/>
          </a:prstGeom>
          <a:noFill/>
        </p:spPr>
      </p:pic>
      <p:sp>
        <p:nvSpPr>
          <p:cNvPr id="14" name="Multiply 13"/>
          <p:cNvSpPr/>
          <p:nvPr/>
        </p:nvSpPr>
        <p:spPr>
          <a:xfrm>
            <a:off x="3810000" y="4114800"/>
            <a:ext cx="914400" cy="6096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0" tmFilter="0, 0; .2, .5; .8, .5; 1, 0"/>
                                        <p:tgtEl>
                                          <p:spTgt spid="14"/>
                                        </p:tgtEl>
                                      </p:cBhvr>
                                    </p:animEffect>
                                    <p:animScale>
                                      <p:cBhvr>
                                        <p:cTn id="7" dur="2500" autoRev="1" fill="hold"/>
                                        <p:tgtEl>
                                          <p:spTgt spid="14"/>
                                        </p:tgtEl>
                                      </p:cBhvr>
                                      <p:by x="105000" y="105000"/>
                                    </p:animScale>
                                  </p:childTnLst>
                                </p:cTn>
                              </p:par>
                              <p:par>
                                <p:cTn id="8" presetID="26" presetClass="emph" presetSubtype="0" fill="hold" grpId="1" nodeType="withEffect">
                                  <p:stCondLst>
                                    <p:cond delay="0"/>
                                  </p:stCondLst>
                                  <p:childTnLst>
                                    <p:animEffect transition="out" filter="fade">
                                      <p:cBhvr>
                                        <p:cTn id="9" dur="3000" tmFilter="0, 0; .2, .5; .8, .5; 1, 0"/>
                                        <p:tgtEl>
                                          <p:spTgt spid="14"/>
                                        </p:tgtEl>
                                      </p:cBhvr>
                                    </p:animEffect>
                                    <p:animScale>
                                      <p:cBhvr>
                                        <p:cTn id="10" dur="1500" autoRev="1" fill="hold"/>
                                        <p:tgtEl>
                                          <p:spTgt spid="14"/>
                                        </p:tgtEl>
                                      </p:cBhvr>
                                      <p:by x="105000" y="105000"/>
                                    </p:animScale>
                                  </p:childTnLst>
                                </p:cTn>
                              </p:par>
                              <p:par>
                                <p:cTn id="11" presetID="26" presetClass="emph" presetSubtype="0" fill="hold" grpId="2" nodeType="withEffect">
                                  <p:stCondLst>
                                    <p:cond delay="0"/>
                                  </p:stCondLst>
                                  <p:childTnLst>
                                    <p:animEffect transition="out" filter="fade">
                                      <p:cBhvr>
                                        <p:cTn id="12" dur="3000" tmFilter="0, 0; .2, .5; .8, .5; 1, 0"/>
                                        <p:tgtEl>
                                          <p:spTgt spid="14"/>
                                        </p:tgtEl>
                                      </p:cBhvr>
                                    </p:animEffect>
                                    <p:animScale>
                                      <p:cBhvr>
                                        <p:cTn id="13" dur="1500" autoRev="1" fill="hold"/>
                                        <p:tgtEl>
                                          <p:spTgt spid="14"/>
                                        </p:tgtEl>
                                      </p:cBhvr>
                                      <p:by x="105000" y="105000"/>
                                    </p:animScale>
                                  </p:childTnLst>
                                </p:cTn>
                              </p:par>
                              <p:par>
                                <p:cTn id="14" presetID="26" presetClass="emph" presetSubtype="0" fill="hold" grpId="3" nodeType="withEffect">
                                  <p:stCondLst>
                                    <p:cond delay="0"/>
                                  </p:stCondLst>
                                  <p:childTnLst>
                                    <p:animEffect transition="out" filter="fade">
                                      <p:cBhvr>
                                        <p:cTn id="15" dur="3000" tmFilter="0, 0; .2, .5; .8, .5; 1, 0"/>
                                        <p:tgtEl>
                                          <p:spTgt spid="14"/>
                                        </p:tgtEl>
                                      </p:cBhvr>
                                    </p:animEffect>
                                    <p:animScale>
                                      <p:cBhvr>
                                        <p:cTn id="16" dur="1500" autoRev="1" fill="hold"/>
                                        <p:tgtEl>
                                          <p:spTgt spid="14"/>
                                        </p:tgtEl>
                                      </p:cBhvr>
                                      <p:by x="105000" y="105000"/>
                                    </p:animScale>
                                  </p:childTnLst>
                                </p:cTn>
                              </p:par>
                            </p:childTnLst>
                          </p:cTn>
                        </p:par>
                        <p:par>
                          <p:cTn id="17" fill="hold">
                            <p:stCondLst>
                              <p:cond delay="5000"/>
                            </p:stCondLst>
                            <p:childTnLst>
                              <p:par>
                                <p:cTn id="18" presetID="26" presetClass="emph" presetSubtype="0" fill="hold" grpId="4" nodeType="afterEffect">
                                  <p:stCondLst>
                                    <p:cond delay="0"/>
                                  </p:stCondLst>
                                  <p:childTnLst>
                                    <p:animEffect transition="out" filter="fade">
                                      <p:cBhvr>
                                        <p:cTn id="19" dur="3000" tmFilter="0, 0; .2, .5; .8, .5; 1, 0"/>
                                        <p:tgtEl>
                                          <p:spTgt spid="14"/>
                                        </p:tgtEl>
                                      </p:cBhvr>
                                    </p:animEffect>
                                    <p:animScale>
                                      <p:cBhvr>
                                        <p:cTn id="20" dur="15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4" grpId="3" animBg="1"/>
      <p:bldP spid="14" grpId="4"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Quick-Talk Question(s):</a:t>
            </a:r>
            <a:endParaRPr lang="en-US" dirty="0"/>
          </a:p>
        </p:txBody>
      </p:sp>
      <p:sp>
        <p:nvSpPr>
          <p:cNvPr id="3" name="Content Placeholder 2"/>
          <p:cNvSpPr>
            <a:spLocks noGrp="1"/>
          </p:cNvSpPr>
          <p:nvPr>
            <p:ph idx="1"/>
          </p:nvPr>
        </p:nvSpPr>
        <p:spPr>
          <a:xfrm>
            <a:off x="457200" y="1981200"/>
            <a:ext cx="8229600" cy="4648200"/>
          </a:xfrm>
        </p:spPr>
        <p:txBody>
          <a:bodyPr>
            <a:normAutofit/>
          </a:bodyPr>
          <a:lstStyle/>
          <a:p>
            <a:r>
              <a:rPr lang="en-US" dirty="0" smtClean="0"/>
              <a:t>Why do we write “Instructional Objectives?”</a:t>
            </a:r>
          </a:p>
          <a:p>
            <a:pPr>
              <a:buNone/>
            </a:pPr>
            <a:endParaRPr lang="en-US" sz="2400" dirty="0" smtClean="0"/>
          </a:p>
          <a:p>
            <a:pPr>
              <a:buNone/>
            </a:pPr>
            <a:endParaRPr lang="en-US" sz="2400" dirty="0" smtClean="0"/>
          </a:p>
          <a:p>
            <a:r>
              <a:rPr lang="en-US" dirty="0" smtClean="0"/>
              <a:t>Compare and Contrast                            “Formative” and “Summative” Assessments</a:t>
            </a:r>
          </a:p>
        </p:txBody>
      </p:sp>
      <p:sp>
        <p:nvSpPr>
          <p:cNvPr id="6" name="Rounded Rectangle 5"/>
          <p:cNvSpPr/>
          <p:nvPr/>
        </p:nvSpPr>
        <p:spPr>
          <a:xfrm>
            <a:off x="990600" y="4953000"/>
            <a:ext cx="457200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3124200" y="4953000"/>
            <a:ext cx="4495800" cy="1371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19200" y="5105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219200" y="5562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352800" y="5105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352800" y="5562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52800" y="6019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791200" y="6019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791200" y="5562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791200" y="5105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219200" y="6019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362200" y="6477000"/>
            <a:ext cx="1752600" cy="246221"/>
          </a:xfrm>
          <a:prstGeom prst="rect">
            <a:avLst/>
          </a:prstGeom>
          <a:noFill/>
        </p:spPr>
        <p:txBody>
          <a:bodyPr wrap="square" rtlCol="0">
            <a:spAutoFit/>
          </a:bodyPr>
          <a:lstStyle/>
          <a:p>
            <a:r>
              <a:rPr lang="en-US" sz="1000" b="1" dirty="0" smtClean="0"/>
              <a:t>Formative Assessments</a:t>
            </a:r>
            <a:endParaRPr lang="en-US" sz="1000" b="1" dirty="0"/>
          </a:p>
        </p:txBody>
      </p:sp>
      <p:sp>
        <p:nvSpPr>
          <p:cNvPr id="18" name="TextBox 17"/>
          <p:cNvSpPr txBox="1"/>
          <p:nvPr/>
        </p:nvSpPr>
        <p:spPr>
          <a:xfrm>
            <a:off x="4724400" y="6459379"/>
            <a:ext cx="1752600" cy="246221"/>
          </a:xfrm>
          <a:prstGeom prst="rect">
            <a:avLst/>
          </a:prstGeom>
          <a:noFill/>
        </p:spPr>
        <p:txBody>
          <a:bodyPr wrap="square" rtlCol="0">
            <a:spAutoFit/>
          </a:bodyPr>
          <a:lstStyle/>
          <a:p>
            <a:r>
              <a:rPr lang="en-US" sz="1000" b="1" dirty="0" smtClean="0"/>
              <a:t>Summative Assessments</a:t>
            </a:r>
            <a:endParaRPr lang="en-US" sz="1000" b="1" dirty="0"/>
          </a:p>
        </p:txBody>
      </p:sp>
      <p:pic>
        <p:nvPicPr>
          <p:cNvPr id="39937" name="Picture 1" descr="C:\Documents and Settings\jagould\Local Settings\Temporary Internet Files\Content.IE5\5BD6I0VV\MM900234764[1].gif"/>
          <p:cNvPicPr>
            <a:picLocks noChangeAspect="1" noChangeArrowheads="1" noCrop="1"/>
          </p:cNvPicPr>
          <p:nvPr/>
        </p:nvPicPr>
        <p:blipFill>
          <a:blip r:embed="rId2" cstate="print"/>
          <a:srcRect/>
          <a:stretch>
            <a:fillRect/>
          </a:stretch>
        </p:blipFill>
        <p:spPr bwMode="auto">
          <a:xfrm>
            <a:off x="7467600" y="381000"/>
            <a:ext cx="1295400" cy="790575"/>
          </a:xfrm>
          <a:prstGeom prst="rect">
            <a:avLst/>
          </a:prstGeom>
          <a:noFill/>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r>
              <a:rPr lang="en-US" dirty="0" smtClean="0"/>
              <a:t>Instructional Objectives</a:t>
            </a:r>
            <a:endParaRPr lang="en-US" dirty="0"/>
          </a:p>
        </p:txBody>
      </p:sp>
      <p:sp>
        <p:nvSpPr>
          <p:cNvPr id="3" name="Content Placeholder 2"/>
          <p:cNvSpPr>
            <a:spLocks noGrp="1"/>
          </p:cNvSpPr>
          <p:nvPr>
            <p:ph idx="1"/>
          </p:nvPr>
        </p:nvSpPr>
        <p:spPr>
          <a:xfrm>
            <a:off x="685800" y="1371600"/>
            <a:ext cx="7772400" cy="4495800"/>
          </a:xfrm>
        </p:spPr>
        <p:txBody>
          <a:bodyPr>
            <a:normAutofit fontScale="92500" lnSpcReduction="20000"/>
          </a:bodyPr>
          <a:lstStyle/>
          <a:p>
            <a:r>
              <a:rPr lang="en-US" dirty="0" smtClean="0"/>
              <a:t>Effective teaching requires clear instructional objectives.</a:t>
            </a:r>
          </a:p>
          <a:p>
            <a:pPr lvl="1"/>
            <a:r>
              <a:rPr lang="en-US" dirty="0" smtClean="0"/>
              <a:t>KUD format</a:t>
            </a:r>
          </a:p>
          <a:p>
            <a:pPr lvl="2"/>
            <a:r>
              <a:rPr lang="en-US" dirty="0" smtClean="0"/>
              <a:t>Objectives should state what students will know, understand, and be able to do.</a:t>
            </a:r>
          </a:p>
          <a:p>
            <a:pPr lvl="5"/>
            <a:r>
              <a:rPr lang="en-US" dirty="0" smtClean="0"/>
              <a:t>Know – collect facts</a:t>
            </a:r>
          </a:p>
          <a:p>
            <a:pPr lvl="5"/>
            <a:r>
              <a:rPr lang="en-US" dirty="0" smtClean="0"/>
              <a:t>Understand – make sense of the facts</a:t>
            </a:r>
          </a:p>
          <a:p>
            <a:pPr lvl="5"/>
            <a:r>
              <a:rPr lang="en-US" dirty="0" smtClean="0"/>
              <a:t>Do – apply and demonstrate knowledge and understanding</a:t>
            </a:r>
          </a:p>
          <a:p>
            <a:pPr lvl="1"/>
            <a:r>
              <a:rPr lang="en-US" dirty="0" smtClean="0"/>
              <a:t>Backward design</a:t>
            </a:r>
          </a:p>
          <a:p>
            <a:pPr lvl="2"/>
            <a:r>
              <a:rPr lang="en-US" dirty="0" smtClean="0"/>
              <a:t>Objectives should be formulated while keeping the desired end result in mind; this will help determine how to reach those goals.</a:t>
            </a:r>
            <a:endParaRPr lang="en-US" dirty="0"/>
          </a:p>
        </p:txBody>
      </p:sp>
      <p:sp>
        <p:nvSpPr>
          <p:cNvPr id="5" name="Footer Placeholder 4"/>
          <p:cNvSpPr>
            <a:spLocks noGrp="1"/>
          </p:cNvSpPr>
          <p:nvPr>
            <p:ph type="ftr" sz="quarter" idx="11"/>
          </p:nvPr>
        </p:nvSpPr>
        <p:spPr>
          <a:xfrm>
            <a:off x="152400" y="6019800"/>
            <a:ext cx="8991600" cy="274320"/>
          </a:xfrm>
        </p:spPr>
        <p:txBody>
          <a:bodyPr/>
          <a:lstStyle/>
          <a:p>
            <a:r>
              <a:rPr lang="en-US" dirty="0" smtClean="0"/>
              <a:t>Gunter, M. , T. Estes, &amp; S. </a:t>
            </a:r>
            <a:r>
              <a:rPr lang="en-US" dirty="0" err="1" smtClean="0"/>
              <a:t>Mintz</a:t>
            </a:r>
            <a:r>
              <a:rPr lang="en-US" dirty="0" smtClean="0"/>
              <a:t>. (2007).  </a:t>
            </a:r>
            <a:r>
              <a:rPr lang="en-US" i="1" dirty="0" smtClean="0"/>
              <a:t>Instruction: A models  approach, 5th Edition</a:t>
            </a:r>
            <a:r>
              <a:rPr lang="en-US" dirty="0" smtClean="0"/>
              <a:t>.   Boston: Pearson Education, Inc.</a:t>
            </a:r>
            <a:endParaRPr lang="en-US"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Planning Discussion</a:t>
            </a:r>
            <a:endParaRPr lang="en-US" dirty="0"/>
          </a:p>
        </p:txBody>
      </p:sp>
      <p:sp>
        <p:nvSpPr>
          <p:cNvPr id="15364" name="AutoShape 4" descr="data:image/jpeg;base64,/9j/4AAQSkZJRgABAQAAAQABAAD/2wCEAAkGBg8SERUUExMTFRUUGBQXGBYWGRgaGBoZGhUYFR4YFhcbHSYiGhojHRoYHzAgIycpLy0tFx4xNTAqNScrLCkBCQoKDgwOGg8PGi4kHyU0NDIqMCktLywsLDQtMykvLCwsLCwsLSopLywpLDYpKiksLCwpLCwtLC8pKSwsLCkpLP/AABEIAMYA/wMBIgACEQEDEQH/xAAbAAEBAAMBAQEAAAAAAAAAAAAABAMFBgIBB//EAE0QAAEDAgMCCAoIAQkJAQEAAAECAxEABBIhMQVBBhMUIjJRYdIXM1JTcXKBkpOiFSNCkaGys9FDFiQ0YnN0scHwNURUVYLC4eLxYwf/xAAaAQEAAwEBAQAAAAAAAAAAAAAAAQIDBAYF/8QAMBEAAgECAwYFBAEFAAAAAAAAAAECAxESIVExYZGx0fAEE0FSoSIygeEUBSNCccH/2gAMAwEAAhEDEQA/AP3GlKUApUwv0noJUsdaRzfYowD7Jr7ypXm3Pl71AUUqflSvNufL3qcqV5tz5e9QFFKn5Urzbny96nKlebc+XvUBRSp+VK8258vepypXm3Pl71AUUqflSvNufL3qcqV5tz5e9QFFKn5Urzbny96nKlebc+XvUBRSp+VK8258vepypXm3Pl71AUUqflSvNufL3qcqV5tz5e9QFFKn5Urzbny96nKlebc+XvUBRSp+VK8258vepypXm3Pl71AUUqflSvNufL3qcqV5tz5e9QFFKn5Urzbny96nKlebc+XvUBRSp+VK8258vepypXm3Pl71AUUqflSvNufL3qN3qSrCQpKjoFCJ35HQ+gGgKKUpQCpb/MJRuWoJPogrI9oSR7aqqW76bXrn9JygKUpAyFfaUoCHbW10WrC3lhRSiJCYJzUE5SQNT11juNvsofLKzhIaLxWrCEBIWG81E5GT1R2184S7HN1ausBWEuJgKIkAghQkdUgVz+1uCt5dB9bpYQ45bcnQlClqRm4HCtaigEZgAAJMdZrSKi1mUk2thv3+EDOFKmlNuguoZUUutwkqMZkqzI8gc47hXvY3CC2ukqUw4lYQopVBEiCRMeSYJB3jMVorvge6bhbiC0lBfsHQnMQm3BChATEnKPRurZ8HtlP26HkHiiFOvONkKVJDi1OQ4MPNgkDIqqWo2yITlfMyWPCdh25dt0hYW0CSogBCoISrAZzwkgHIZmsx4RWWAr5Tb4ArAVcajCFROEqmMUbq5mz4D3TfJ18elxaOO41CwA2Q+FF3CpKAtUuFKhiO7dWH+Rd8GQlKmkqbUeI+ucJYHFBvmuFqXU6/VrTGGBiqcMNSMUtDsztS3Dga41rjFCQ3jTjIiZCZkisR2/ZgLJuGIbISs8YiEEyAFmeaTByPVXNo4FvC7LqilxCnmX541xspWhCE+JSgpXmnKVDIxU6eBd2G1IHFBKVoWy2HnRxSgHJcbd4oqTmsQ2QsRizzphhqTilodavbtoCkF9kFWHCC4iTiEpgTnIzEa0+nLXiy7x7PFg4S5xiMAPUVTE9lcve8CLh1u4C1MrceZsm8ZEc5lWJwkBPNSrcB+Ffdp8Cn1uuONqQP5yl9CAtbcjkwYMrSglC5kggKy9NMMNe8hilodO/ty1QAVvspCgFJKnEAFJMAgk5gnfWO04Q2zj7luhxJdajEmROYnm9cZTGkida51vgOsAABoAWdywElanMLjrmMEKUgEpzMmAc4iK2HBzg+/bPKUotKQ4zbIUQVYgtlvizAwwUnWZBy0qHGFnmLyvsMi+GjIeU0W3gEvJty7COL41QSUpyXig4gJwxnWXZPC23dYZdcW2yp8EpbW4kKPOKYTMYtNwqbZ/A9AuH3nueVXHHNDGvCmG0JClN5I4wEKgwYyz6ueuuAN+q1QwHGoDHFqGNaRj41TmIw2S4kggYVEBJBMGrJQeX+iG5o7r6XtuM4rjmuMJIwY045AkjDMyAQY7arrkneCDpcWuWpVfM3IOc8WhCElJOHpZKgaZ65mutrKSS2F036ilKVUsKUpQClKUApSlAKxXDAWkpO/fvB1BHaDmPRWWlAYbR0qbQo6qSkn2gGs1T7O8S36iPyiqKAVLd9Nr1z+k5VVS3fTa9c/pOUBVSlKAUpSgFKUoCJG2rYrcRxqMTSkJWCYhSxKRJyJPZOhGor2Nq2+X1rWYBHPToThB10Jy9NaxfAuyKseBeIrxkhxwSrjS7JhW5RVHYpQ0JFYk8ANniIbXzQgA8Y5PMUFiDikGQBI3ADQCgNqnbNsVYeNbk4Y5wzJJACToTIIgV4d4QWqeL+tQeNUpKMJxAlIlWaZAA3kwBvNa5PAOxGiFTAAJWtUQvjBkokQFbtIy0yr3Y8D2UsMNOEucnXxiDmjnSSCpKTziJ1Mk5zqZAuVwhtA1xvHtcWE48WIRhhJn7lJ94dYrKdr241eaGZGa0jMAEiCdQCCRumtMf/AOe7PIjA70cIPHOyBgQ3kceRKG0IJ3gRWVHAawBJDR5ylKIxLiVONukATkMTaTHp3E0Bs29sW6iMLiDib40EHmluYx4tI9tffpa38819n7aftCU79406611zwMtHAhKw6Q22WQONdGJs/ZchXP6ximCARXm24EWSFpWEKKkdHEtagOapMwSRPOUfSonWgNijbVsTk82ZwwcSYJUVJABmCSUqEDPKvp2vbwFca3hJKcWIYZAkgqmAR21q08BbAT9WcwhPTVohtTQ3+SpQ9tNn8DWEMttuEucUvjEmMGeUSE66DWerIAAAbG62/aN4cb7ScYSUyoZpUcIUP6pOWLSvV3tm3bQta3UBLZAUQZIJgBMJk4iSAEgSZEVG5wRtFBsFCoaQltIC1gYUmUhQmFQdCes15a4GWSUOIS2Ql1SFmFrCgpBxJUhQMoIVKpSRmSd9AV2/CC1WJDqABriOA9BKzkqDklSSeqc6yr2vbJ1eaETqtI0137q1VzwGsnOml1XSzLzpJKmgyVElWasGWI517/kVZc44Fyozi4xzEk40OShWKUHGhCpEZiTMmgNkva1uJl5oQQDK0iCRIBz1IzFUNPJUkKSQpJEggggjrBGtaFvgFs5OjMCIAxrgDCtMJBVAHPWctSonWt1ZWSGkBCBCRMCSdSVHXtJoDPSlKAUpSgFKUoCfZ3iW/UR+UVRU+zvEt+oj8oqigFS3fTa9c/pOVVUt302vXP6TlAVUpSgFRbYW4GiULShUp5yiABmOvr09tW1PfWSHkFCxKTGhI0M6irRaTTZWabi0jUqur2SnHbgjcTnniI39UH2ff5VdXsk42Ig5SO3TPWCM+yrX+DzC9QfszmcykYQfTED2DqrCeCdqZ5pz1zPb+5rVTh68kYypz9LcX0MLl1dKS2QttCwFBSSRBVlGXVkcp376+cqvMWTjBJgRi7Zn0kED7vbUngxbgzCp1nEqZ69a+K4LWx1Cj/1K/emOHaXUOnPblxfQwpO0DKkqaV+I7QI9u/qq602iAgccpCHN6SpIP3TXvZmzksIwpJIknPtrmb64CDPG4OkogtlaT9YrnKUBOkjXcKxnP0R10KSau+fU6n6TY86376f3p9Jsedb99P71yXLiIBeBIEqhlQkYykkDdqBGZyJz3YV7VgD+cJnM4iwqICQMx1yCco10rPEdHlQ3nZjaLJyDrfvJ/eqa5K0aeWcSloLasXM4sAlJJiSVHd6J7K3fB59SmElRkgRJ7BUp3M6lNRV0bKtNd7WdBWU4AhBUM0qUo4ciYChGc5Z6eytzWgSknjACQcbokaiVEg+mCD91RJnJP0RM3wpUcuMakTILTsiFYc+d1kffWZnhC4UF0FtaEyVAJUlUAYjEqOcbo7K1ig8FEYr0wTBwIKdQNY0Ouk6xV9wgpt14lKJwLkqicwcpAGkxVG2UeSvc3Wy9rMXLYcZcStBykbjvSoapUN6SARVlc4eDCHEpeaWq3uMI+ubjnRoHmzzXU+sJG4jWiOEzluQi/QloTAuUSbZWcDGTmwo9S+b1LNbG5bx18APq21EgTBgJJ1nnZxlpQ3V6CfqUQBPSzPZrrW1CgcxX2q4d5ngfuZo3tpXeNOBrHCEY0jmwtcnU9QREf/oCa+3V/ejiylieapTiZHSKFFKAZnJQAJAOoit3SmF6jA9WaM7Wvs/5p1/bGeYAAgek5kDqJ1r79KXu61EZ5YwCefGWW9MHON+lbulLPUYH7n8dDTMbQvVKQCwlIJTiViJgQFHKAd+H0g5RW5pSpSsWimvUn2d4lv1EflFUVPs7xLfqI/KKoqSwqW76bXrn9Jyqqlu+m165/ScoD3dtLUBhMEEHU7txA19Ej/Kp+IufOJnqgRr6vVV9KixpGo0rWXA167a50Do+1nAnTL7P+vwr6m2uB/EEYp0BMSSRMejdvOmUX1Bta5WkJCTBWoiYBgBKlZA5TlGfXUWsaRnKbwpLgj4u2uMSiHBzt2eUBQAEg9aTOWhpxFz5xO/cOyPs+n/Wmjtdq3ihzw6kwTkbcgncBzQZPaAKL2vcgEy6YnQ24yABkykDr+7dVbo2wy1jw/RveIuPODUbhplIHN9Ou6tbdcIksOcWpSrh8pEW7KQpzU85YAAbSZHOWUioX759wFtRuEhY1SplKsJMSlSQFCOseyptkhVuni7dtxAmVYeTlRMdJaiMSlEzzlEnI1N0Q6batePD9Ft3sC+vQlVw9yYJUlbbVuZUlQOrj5gqMSIQEgYjJVXm+uSlMBakSVaNlf21khMb8u2MuutvsjaC1KLa5JwpWCcMiZlKsOUgjUV6uthhSipK1onMhKlASdTE5TUvMzi1SbjL47WpoV7QWFAcYoDFGbKt6gmCrFG8c6I1qviLiT9cnPdxf4dOrf5OnzzvvK/en8nT5533lfvUYWX82G/v8nhoGBiIJ3kCJ9kmK1fB3hAWEpbukhCFqhm4HilTo24T4p3QCcl/ZM80bY8Gyci84R6yv3q9vZTXEllSUrQoEKSoApUDuKTkR2VKVjOrUjJWRZWv2hsJh5WJaRi0kan09dafi7jZ/R4y4sx9jNb9uP6hObzQ8kytI0xjIb7Zu1GLhsOMuJcQZAUkyJGtWsczSe05G94PEbRYaSWwytl9xSSklZLa2U5LnLxojLcqZkYd+jgnbAgxpWK8/wBqW391vf1rOt9UWRXBHRHltsJAA0GVQbU2ohvmFOPEBIJSBCpABKiAZhWQnQ1sa5rhBbFbpENGAyYcnDlx+kfaz/xqJOwm2thrtkWarW4W42lSLcowotgtHFtklKlLTLhCZI6KQAJ9M787eV5k5x/Eb35eVXOmwUExxVllmEjEBnEkZdic5Gle1bNJxBSLMkzrikgLSRjgDMAD2hNUu9SmevLodANtr8wr32+9VNltMLVhKShUSASkyNJBBOnV2iuctrJxBJbRapkRKQuZnQxqNN9U7PS6LhrjFAqIc6IgAczIZSR6eupTdwm09p09KUrQ2FKUoCfZ3iW/UR+UVRU+zvEt+oj8oqigFS3fTa9c/pOVVUt302vXP6TlAVUpSgFavbWrPrq/SXW0rV7aGbPrq/SXUS2G1D7+PJnN8gbBMWae3npAPo/evYs0QP5qjenpoyBQQYJ6xIivN1YJQVLWm2AyiUHXXPIkaSADA/GsbC2ejFqcRGQSrMTPk66RWZ0mVjZjSjBtGwASJxJMZnOB/rOttb2qEAhCQmTJjrrSbL2ihBObCGzrgQ4klQSCYkQekkznrFbq2vW3JwKCoyOuWvX6DQlHvZ39KP8AZp/Mut9Wh2d/Sj/Zp/Mut9V47Dlr/e/xyQpSlWMRSlKA+EVyt+w3ZhDVv9UhWJWFJ6SlHMkkyVGK6uuQ4bWKHVoCp5qcQgwQeemR2iZHaAd1fP8A6jJxoOzts2HX4NXqrIkVdOFxLhUrGhK0JVOYSspKh6CUIP8A0isp2s/5xX31yKkpHOIvJgQjEuBmJzzmMW8bvbV1qw25zf5xAOL6yQMiMjIz0GR7a845VFnjff5PsqMH/ij9J2TclxoKVrp91anhAmHCTgAWhABcSVIMFwEGNDzx6RI6yLeDivqvQTWzcbChBAI7a9dT+unF7kecqw+prRnEKQ2ftWhygS0fR5WkZViJbKyCuyJgEjAZgynNMzEAAHfmK7b6Pa8hP3VobfZzX0o9zR/RLbLd4+5/HSrYTLA9fj9nlm8tkCEqQkEzlln117s7hLly3gMhKVyRpnG/2H8K3v0e15Cfur21aoTmlIHooojA/VmWlKVc0FKUoCfZ3iW/UR+UVRU+zvEt+oj8oqigFS3fTa9c/pOVVUt302vXP6TlAVUpSgFYbu1S4nCr0gjIg9YI0NZqUJTazRxPCe2urc2/Eqxh19DSsbq0wFTGGAc98nSNDOW7/k6fPO+8r96w8MP90/vlt/3V0IqLI082p7nxOZ2pswsoxcY6onIAKVuSVdeeQOW8wMta07Lq1DFifGky29PSw5wrOCfYJOmddVt4c1Go5+o18W5p21zasIJm4u9SBzTkcxl9Xn2emK6IRjhTscVSvVc2sT4n2w2kpqXMKyVA9Jp0qyOHyj1fdnlWxb4Sun7P3sujcDGvbU9pZYk4g/cZ4ZnmmQlKZhSZExPVJNZforIgvPmQQZUM5EbhFXstEYOUm7uT4ntvhI8SAE6kCSy8NY1k5a+yD1Gtg1tVxKkh3BCzhBTIgwSJBJkGD/rTVjZBxYuPuJyHTGgJMRh7a8OWYbS0kKUr6xMlRkmG1Jz9gFTZNPIhSaas3tR1tKClch9AVyXDC4CFgnclI3b1kZk5AZ611ta7aexkunFMKiJrj8bRlWpYInT4apGnPFI/M0PpwgC5dTAGXFxAACYzBzBGeuZNZ9n3iAoA3C3CqAApECeuQkaxvre3dqttRSr/AMHtFYZryk24txkrP8dD7sVdJp98TpeDCvq1DtrdVoeCyslj0f51sto7RDQGQJOI5nCAEiSpStwGW7f6SPXeFl/Yg9yPPeI+mpK+pZWht/8Aaj390tv17ms6dtLIkIaIOYIdMffgrWW1q0Lpd2lpHGuJCCeOWUwDqE4IBPWOrtM74kc+NHVUrUfTa5jC1IzjjT3KyN7YOJIcSEhRgKCsQmCYMpESAc86YkMaNnSlKsXFKUoCfZ3iW/UR+UVRU+zvEt+oj8oqigFS3fTa9c/pOVVUt302vXP6TlAVUpSgFKUoDnuGH+6f3y2/7q6EVz3DD/dP75bf91dCKA1e3xzUa9PcYPi3NDuPbXPlhzHmi5PPKk/XJjUnTFAToIJ3iul2w0opSQCcCgogaxBSY9Ez7K5p8W2ZQ0Mczzm1xMzJgaznXTDOKOGplN3Ll3ron6hZj+sgbgd5HXrpka+qu3QY4hR7cbcfiqfwrR3Ny0hONxu3SlIzUoOgAZzmU1QztN4RgLJbw8wBt4ZZYc8xGH/I9lWKXRvkExmIPVWu26XQlviggr4xMBwqSk81eRUkEj0waxt7XcxDElOE64UuyMjnmnPOB7ayu3IcU2lKVZLCiSkgaEb/AE/hU+jIWbVtVzL9n8JwXEsXLSrZ9XQSohTbkZkMvCAsgZ4SEq/qxnW8qHbOyW7lhbSwCFDIkE4VDMKEEEKSYIIIII1rm9nbRftmkNuOuPEFculsqJl5SZXCsjpkNBppXNGDkd06igdlSuYXwlWMOa+cQPErGpIkkmBofZnvEv5SrgElYkqHiFZEJxGc/QARMn21bynqU89aP46m72tZBxtQjnASn0jP8dK40pNdXY7SUXOLXBJTiSQI3kEESfvq02bZMlKZPZXy/G/06Neak3Zn0PC+NcIZK5o+C55yx2Cs/CGJTOGOLfnH0YhHS/q9fZW4bZSnQAeitVttULQZiEPGYJjxecDM+gV0Qp+VSUNDm8RPG3LV/wDTlhgTlFinGUiClQlOJUHrUSQmN3NrJbqQ4tMGzXEhISFEg5adQBwn2mqXb9eIgO24zVlgc3AnPI6a9teBtQyDjthrBwOyOcBEx+2gqxkfVbFcxSG7M5b0LHOyg746vbVV0F4WseCeNT0JiMKuuvLV+4vorZJJhPNc7TnlrEfca+3IdhvjCgnjUdAEDoL66gqzraUpWxuKUpQE+zvEt+oj8oqip9neJb9RH5RVFAKlu+m165/Scqqpbvpteuf0nKAqpSlAKUpQHO8NVBLbDqjCGbq2ccUdEox4SpR3JGIEncATurZjb9p/xDHxEfvVykgiCJB1FaW+2ZYNxNqyoqmEpabmBEmSAAMxqd9Sk27IrKSirss+nrT/AIhj4iP3rz9NWXn7f4iP3rV8RZf8vT8O279AxZf8vT8O279aeVLtoy/kU+0+hg4WX1q8yhhC2Vl9+3aKUqQo4C6krgCfsBQndNdLbWTTaEoQhKUpACUgAAAaADcB1Vye07BoqYWxZhCmn2nCQlhJwDElQBSqSYVMdlddbXKXEhSTIP39RBG4iqyhKO0vCpGeSPfFJ6h91AgDcK9UqhoK427SvIpFwYLniVpSPGr1CiJNdlXLbYYdRdMNMuYQ+p5aklKVYUpQVKKSRIHGKbGc9Otackk0znrQk2ml3kQKbdUsCLxHOAkuJwlIBBMgmNAZIznty3TDGGecoySecZic4HUOyn0NdefHuo7tPoa68+PdR3a1xR159DDBP28up5tv6Wj+zP5jXQVqdnbHWhzjHF4zEDIDL0ACttWNRpyyOmjFxjZitVtXxrXqu/4t172rwjtbaA66ApXRbSCtxXqtIBWr2CtUNpvPPIKrZxhsIcwF0pxrzbkltJOAadIg59EVjLYXqfbw5ky1uhSgF3ESYhlJAnPIkaDSvtqHFZBx9O8YmUpAgkeTqZmD1VguGRjP1YMkzNytJPaEzlpP/wBNZrO1cQcQbVkmBL+LFpmRhiSBr/8AazKFlvbOpVKnitMHIpSM8oMpHYcu2vG0/wCH/ap/KuqLZaynnpCVZ5AyPTNT7T/h/wBqn8q6EM6elKVsbilKUBPs7xLfqI/KKoqfZ3iW/UR+UVRQCpbvpteuf0nKqqW76bXrn9JygKqUpQClKUArR8I0zAgH6t3ImB0mtTuFbytVty3UYUEcYkBaVIykhRSZhWR6OnbWlP7jGungy3czmUIUARhTnhiLtWqdwgZDONIOQIOVfbbZ6ikJSiUCUkpuVZSSo6JzPOPpyqgtNf8ABHWeg1rlnrrkM+ys7F0UJCU2zqUjQDB3q3tvXFHJiej4PoT7MsHULSVIKQAf461gZQAEkaR+OdVcEdutOPXNunEVsrUV83mjEskc7rPV2Gvv0ivzDvyd6vFtwY41HGSph9KlqbdRGJOM4ilQIhxs5SlQgxIgwRWpZRtfvM0o3dS9ns9U1pqdUpQAk5AVrvp1G5DpG4hBg9omK1F7tTaDbTiH7XjRgWOOtlow5giVMuqStPaElfpqO+tFFwqQ26ScPOQ6lAySBEHSQfbA7KpCKauzSrOSlaJ0f06nzb3uf+a0Gzbl/lz777a1IwpbtykZpbnGoKR1lUc6cw2nLecRt3FYThf1zCX0wkiER26THXPXFLa0dSIwXGYOr4yIGUERrAz3T7KvhhoZeZU1+DqrXaiFqwwpKokBYIkDUjriR99VqWACSYAzJOgHbXD39g8W0pZWpl5xS4UsheBRSB9mJyH4znW1Y4HIcCVXq13S8iUOEcQlUZhDKQlJE6FYUe2sqkUnkdFGTknc9r4ZtLOG0Qu8VmJZjiUn+vcKhA9CSo9lefonaFx/SLgMIP8ABtJxf9VyoBXuJR6a6FCAAAAABkAMgPQK9VmbGv2VsC1tp4lpKCrpL1cX2uOKlSz2qJrFtXxrXqu/4t1ta1W1fGteq7/i3VZbDOp9vDmaB426XefyeMzBQccqAzJMj8Oyrfpe2TlxiBhyiYiMvZWK5LmIxynOAMODCJgSPRmc+s1O2t4KBPK1BOKQUNc4HQdL2HrjdWZU3DTqVAKSZBzBqTaf8P8AtU/lXXpq+USBxLwkgSQmB2nnTA9Fedp/w/7VP5V0IZ09KUrY3FKUoCfZ3iW/UR+UVRU+zvEt+oj8oqigFS3fTa9c/pOVVUt30mvXP6TlAVUpSgFTbQuuLRilIAKZKjAAKgCfxqmsVxbhaYJUPVUpJ+9JBoDStcJlHPA0RMSHgfslQ+zmear7vZXhXC5O4NGBPjk/tW1OyUeW98Vzrnyv9aaVSyyEiAVHMnnEk5mdTQGlXwmwiSlrIqB+tGRTqDzddPvr3Z8JmyfrC0gESCHAoHOMuaPvrd0oDXo29akEh1BgSc92Q/zFfTt62z+tTzcMxn0hI06xnV9KAlS62+0cKpSsKTI9qTrXN3eylFRx2qXFRBUFmCIjTDkMtK66lXjNxyMp0lN3vY5dpT6QAm2IA3Y//WvfH3H/AA59/wD9a6WlX83cvnqZ/wAde5/HQ5thh9x1sqbwJQSdZ/yEf+a6SlKzlLEzaEFBWQpSlVLitbtmzUoBSRiKQoFMkSlQEwRoch+NbKlQ1chq6scW7swqMm3d3/xl7wQf8a9K2eomeTuzmcnVjM6kRpPZXZUqMJXBvONOz1ZfUPZCBDyxl7KyMWDpKEhtaQFBRK1lRJAKd4yGc/5V11KYURg3ilKVY0FKUoCfZ3iW/UR+UVRU2zvEt+oj8oqmgFYrpjGmAYORB1ggyDG8dm8TWWlASovSMloWk/1QVpPaCkHL0gHsr1y5PU58Nzu1RSgJ+XJ6nPhud2nLk9Tnw3O7VFKAn5cnqc+G53acuT1OfDc7tUUoCflyepz4bndpy5PU58Nzu1RSgJ+XJ6nPhud2nLk9Tnw3O7VFKAn5cnqc+G53acuT1OfDc7tUUoCflyepz4bndpy5PU58Nzu1RSgJ+XJ6nPhud2nLk9Tnw3O7VFKAn5cnqc+G53acuT1OfDc7tUUoCflyepz4bndpy5PU58Nzu1RSgJ+XJ6nPhud2nLk9Tnw3O7VFKAn5cnqc+G53acuT1OfDc7tUUoCflyepz4bndpy5PU58Nzu1RSgJ+XJ6nPhud2sbrq3OagKSDkVqBTA34QcyrqMQNc4g2UoDyhAAAGQGQHZXqlKA5fwhWvkPe6jv08IVr5D3uo79KUA8IVr5D3uo79PCFa+Q97qO/SlAPCFa+Q97qO/TwhWvkPe6jv0pQDwhWvkPe6jv08IVr5D3uo79KUA8IVr5D3uo79PCFa+Q97qO/SlAPCFa+Q97qO/TwhWvkPe6jv0pQDwhWvkPe6jv08IVr5D3uo79KUA8IVr5D3uo79PCFa+Q97qO/SlAPCFa+Q97qO/TwhWvkPe6jv0pQDwhWvkPe6jv08IVr5D3uo79KUA8IVr5D3uo79PCFa+Q97qO/SlAPCFa+Q97qO/TwhWvkPe6jv0pQDwhWvkPe6jv08IVr5D3uo79KUA8IVr5D3uo79PCFa+Q97qO/SlAPCFa+Q97qO/TwhWvkPe6jv0pQDwhWvkPe6jv08IVr5D3uo79KUB//9k="/>
          <p:cNvSpPr>
            <a:spLocks noChangeAspect="1" noChangeArrowheads="1"/>
          </p:cNvSpPr>
          <p:nvPr/>
        </p:nvSpPr>
        <p:spPr bwMode="auto">
          <a:xfrm>
            <a:off x="63500" y="-912813"/>
            <a:ext cx="2428875" cy="1885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data:image/jpeg;base64,/9j/4AAQSkZJRgABAQAAAQABAAD/2wCEAAkGBg8SERUUExMTFRUUGBQXGBYWGRgaGBoZGhUYFR4YFhcbHSYiGhojHRoYHzAgIycpLy0tFx4xNTAqNScrLCkBCQoKDgwOGg8PGi4kHyU0NDIqMCktLywsLDQtMykvLCwsLCwsLSopLywpLDYpKiksLCwpLCwtLC8pKSwsLCkpLP/AABEIAMYA/wMBIgACEQEDEQH/xAAbAAEBAAMBAQEAAAAAAAAAAAAABAMFBgIBB//EAE0QAAEDAgMCCAoIAQkJAQEAAAECAxEABBIhMQVBBhMUIjJRYdIXM1JTcXKBkpOiFSNCkaGys9FDFiQ0YnN0scHwNURUVYLC4eLxYwf/xAAaAQEAAwEBAQAAAAAAAAAAAAAAAQIDBAYF/8QAMBEAAgECAwYFBAEFAAAAAAAAAAECAxESIVExYZGx0fAEE0FSoSIygeEUBSNCccH/2gAMAwEAAhEDEQA/AP3GlKUApUwv0noJUsdaRzfYowD7Jr7ypXm3Pl71AUUqflSvNufL3qcqV5tz5e9QFFKn5Urzbny96nKlebc+XvUBRSp+VK8258vepypXm3Pl71AUUqflSvNufL3qcqV5tz5e9QFFKn5Urzbny96nKlebc+XvUBRSp+VK8258vepypXm3Pl71AUUqflSvNufL3qcqV5tz5e9QFFKn5Urzbny96nKlebc+XvUBRSp+VK8258vepypXm3Pl71AUUqflSvNufL3qcqV5tz5e9QFFKn5Urzbny96nKlebc+XvUBRSp+VK8258vepypXm3Pl71AUUqflSvNufL3qN3qSrCQpKjoFCJ35HQ+gGgKKUpQCpb/MJRuWoJPogrI9oSR7aqqW76bXrn9JygKUpAyFfaUoCHbW10WrC3lhRSiJCYJzUE5SQNT11juNvsofLKzhIaLxWrCEBIWG81E5GT1R2184S7HN1ausBWEuJgKIkAghQkdUgVz+1uCt5dB9bpYQ45bcnQlClqRm4HCtaigEZgAAJMdZrSKi1mUk2thv3+EDOFKmlNuguoZUUutwkqMZkqzI8gc47hXvY3CC2ukqUw4lYQopVBEiCRMeSYJB3jMVorvge6bhbiC0lBfsHQnMQm3BChATEnKPRurZ8HtlP26HkHiiFOvONkKVJDi1OQ4MPNgkDIqqWo2yITlfMyWPCdh25dt0hYW0CSogBCoISrAZzwkgHIZmsx4RWWAr5Tb4ArAVcajCFROEqmMUbq5mz4D3TfJ18elxaOO41CwA2Q+FF3CpKAtUuFKhiO7dWH+Rd8GQlKmkqbUeI+ucJYHFBvmuFqXU6/VrTGGBiqcMNSMUtDsztS3Dga41rjFCQ3jTjIiZCZkisR2/ZgLJuGIbISs8YiEEyAFmeaTByPVXNo4FvC7LqilxCnmX541xspWhCE+JSgpXmnKVDIxU6eBd2G1IHFBKVoWy2HnRxSgHJcbd4oqTmsQ2QsRizzphhqTilodavbtoCkF9kFWHCC4iTiEpgTnIzEa0+nLXiy7x7PFg4S5xiMAPUVTE9lcve8CLh1u4C1MrceZsm8ZEc5lWJwkBPNSrcB+Ffdp8Cn1uuONqQP5yl9CAtbcjkwYMrSglC5kggKy9NMMNe8hilodO/ty1QAVvspCgFJKnEAFJMAgk5gnfWO04Q2zj7luhxJdajEmROYnm9cZTGkida51vgOsAABoAWdywElanMLjrmMEKUgEpzMmAc4iK2HBzg+/bPKUotKQ4zbIUQVYgtlvizAwwUnWZBy0qHGFnmLyvsMi+GjIeU0W3gEvJty7COL41QSUpyXig4gJwxnWXZPC23dYZdcW2yp8EpbW4kKPOKYTMYtNwqbZ/A9AuH3nueVXHHNDGvCmG0JClN5I4wEKgwYyz6ueuuAN+q1QwHGoDHFqGNaRj41TmIw2S4kggYVEBJBMGrJQeX+iG5o7r6XtuM4rjmuMJIwY045AkjDMyAQY7arrkneCDpcWuWpVfM3IOc8WhCElJOHpZKgaZ65mutrKSS2F036ilKVUsKUpQClKUApSlAKxXDAWkpO/fvB1BHaDmPRWWlAYbR0qbQo6qSkn2gGs1T7O8S36iPyiqKAVLd9Nr1z+k5VVS3fTa9c/pOUBVSlKAUpSgFKUoCJG2rYrcRxqMTSkJWCYhSxKRJyJPZOhGor2Nq2+X1rWYBHPToThB10Jy9NaxfAuyKseBeIrxkhxwSrjS7JhW5RVHYpQ0JFYk8ANniIbXzQgA8Y5PMUFiDikGQBI3ADQCgNqnbNsVYeNbk4Y5wzJJACToTIIgV4d4QWqeL+tQeNUpKMJxAlIlWaZAA3kwBvNa5PAOxGiFTAAJWtUQvjBkokQFbtIy0yr3Y8D2UsMNOEucnXxiDmjnSSCpKTziJ1Mk5zqZAuVwhtA1xvHtcWE48WIRhhJn7lJ94dYrKdr241eaGZGa0jMAEiCdQCCRumtMf/AOe7PIjA70cIPHOyBgQ3kceRKG0IJ3gRWVHAawBJDR5ylKIxLiVONukATkMTaTHp3E0Bs29sW6iMLiDib40EHmluYx4tI9tffpa38819n7aftCU79406611zwMtHAhKw6Q22WQONdGJs/ZchXP6ximCARXm24EWSFpWEKKkdHEtagOapMwSRPOUfSonWgNijbVsTk82ZwwcSYJUVJABmCSUqEDPKvp2vbwFca3hJKcWIYZAkgqmAR21q08BbAT9WcwhPTVohtTQ3+SpQ9tNn8DWEMttuEucUvjEmMGeUSE66DWerIAAAbG62/aN4cb7ScYSUyoZpUcIUP6pOWLSvV3tm3bQta3UBLZAUQZIJgBMJk4iSAEgSZEVG5wRtFBsFCoaQltIC1gYUmUhQmFQdCes15a4GWSUOIS2Ql1SFmFrCgpBxJUhQMoIVKpSRmSd9AV2/CC1WJDqABriOA9BKzkqDklSSeqc6yr2vbJ1eaETqtI0137q1VzwGsnOml1XSzLzpJKmgyVElWasGWI517/kVZc44Fyozi4xzEk40OShWKUHGhCpEZiTMmgNkva1uJl5oQQDK0iCRIBz1IzFUNPJUkKSQpJEggggjrBGtaFvgFs5OjMCIAxrgDCtMJBVAHPWctSonWt1ZWSGkBCBCRMCSdSVHXtJoDPSlKAUpSgFKUoCfZ3iW/UR+UVRU+zvEt+oj8oqigFS3fTa9c/pOVVUt302vXP6TlAVUpSgFRbYW4GiULShUp5yiABmOvr09tW1PfWSHkFCxKTGhI0M6irRaTTZWabi0jUqur2SnHbgjcTnniI39UH2ff5VdXsk42Ig5SO3TPWCM+yrX+DzC9QfszmcykYQfTED2DqrCeCdqZ5pz1zPb+5rVTh68kYypz9LcX0MLl1dKS2QttCwFBSSRBVlGXVkcp376+cqvMWTjBJgRi7Zn0kED7vbUngxbgzCp1nEqZ69a+K4LWx1Cj/1K/emOHaXUOnPblxfQwpO0DKkqaV+I7QI9u/qq602iAgccpCHN6SpIP3TXvZmzksIwpJIknPtrmb64CDPG4OkogtlaT9YrnKUBOkjXcKxnP0R10KSau+fU6n6TY86376f3p9Jsedb99P71yXLiIBeBIEqhlQkYykkDdqBGZyJz3YV7VgD+cJnM4iwqICQMx1yCco10rPEdHlQ3nZjaLJyDrfvJ/eqa5K0aeWcSloLasXM4sAlJJiSVHd6J7K3fB59SmElRkgRJ7BUp3M6lNRV0bKtNd7WdBWU4AhBUM0qUo4ciYChGc5Z6eytzWgSknjACQcbokaiVEg+mCD91RJnJP0RM3wpUcuMakTILTsiFYc+d1kffWZnhC4UF0FtaEyVAJUlUAYjEqOcbo7K1ig8FEYr0wTBwIKdQNY0Ouk6xV9wgpt14lKJwLkqicwcpAGkxVG2UeSvc3Wy9rMXLYcZcStBykbjvSoapUN6SARVlc4eDCHEpeaWq3uMI+ubjnRoHmzzXU+sJG4jWiOEzluQi/QloTAuUSbZWcDGTmwo9S+b1LNbG5bx18APq21EgTBgJJ1nnZxlpQ3V6CfqUQBPSzPZrrW1CgcxX2q4d5ngfuZo3tpXeNOBrHCEY0jmwtcnU9QREf/oCa+3V/ejiylieapTiZHSKFFKAZnJQAJAOoit3SmF6jA9WaM7Wvs/5p1/bGeYAAgek5kDqJ1r79KXu61EZ5YwCefGWW9MHON+lbulLPUYH7n8dDTMbQvVKQCwlIJTiViJgQFHKAd+H0g5RW5pSpSsWimvUn2d4lv1EflFUVPs7xLfqI/KKoqSwqW76bXrn9Jyqqlu+m165/ScoD3dtLUBhMEEHU7txA19Ej/Kp+IufOJnqgRr6vVV9KixpGo0rWXA167a50Do+1nAnTL7P+vwr6m2uB/EEYp0BMSSRMejdvOmUX1Bta5WkJCTBWoiYBgBKlZA5TlGfXUWsaRnKbwpLgj4u2uMSiHBzt2eUBQAEg9aTOWhpxFz5xO/cOyPs+n/Wmjtdq3ihzw6kwTkbcgncBzQZPaAKL2vcgEy6YnQ24yABkykDr+7dVbo2wy1jw/RveIuPODUbhplIHN9Ou6tbdcIksOcWpSrh8pEW7KQpzU85YAAbSZHOWUioX759wFtRuEhY1SplKsJMSlSQFCOseyptkhVuni7dtxAmVYeTlRMdJaiMSlEzzlEnI1N0Q6batePD9Ft3sC+vQlVw9yYJUlbbVuZUlQOrj5gqMSIQEgYjJVXm+uSlMBakSVaNlf21khMb8u2MuutvsjaC1KLa5JwpWCcMiZlKsOUgjUV6uthhSipK1onMhKlASdTE5TUvMzi1SbjL47WpoV7QWFAcYoDFGbKt6gmCrFG8c6I1qviLiT9cnPdxf4dOrf5OnzzvvK/en8nT5533lfvUYWX82G/v8nhoGBiIJ3kCJ9kmK1fB3hAWEpbukhCFqhm4HilTo24T4p3QCcl/ZM80bY8Gyci84R6yv3q9vZTXEllSUrQoEKSoApUDuKTkR2VKVjOrUjJWRZWv2hsJh5WJaRi0kan09dafi7jZ/R4y4sx9jNb9uP6hObzQ8kytI0xjIb7Zu1GLhsOMuJcQZAUkyJGtWsczSe05G94PEbRYaSWwytl9xSSklZLa2U5LnLxojLcqZkYd+jgnbAgxpWK8/wBqW391vf1rOt9UWRXBHRHltsJAA0GVQbU2ohvmFOPEBIJSBCpABKiAZhWQnQ1sa5rhBbFbpENGAyYcnDlx+kfaz/xqJOwm2thrtkWarW4W42lSLcowotgtHFtklKlLTLhCZI6KQAJ9M787eV5k5x/Eb35eVXOmwUExxVllmEjEBnEkZdic5Gle1bNJxBSLMkzrikgLSRjgDMAD2hNUu9SmevLodANtr8wr32+9VNltMLVhKShUSASkyNJBBOnV2iuctrJxBJbRapkRKQuZnQxqNN9U7PS6LhrjFAqIc6IgAczIZSR6eupTdwm09p09KUrQ2FKUoCfZ3iW/UR+UVRU+zvEt+oj8oqigFS3fTa9c/pOVVUt302vXP6TlAVUpSgFavbWrPrq/SXW0rV7aGbPrq/SXUS2G1D7+PJnN8gbBMWae3npAPo/evYs0QP5qjenpoyBQQYJ6xIivN1YJQVLWm2AyiUHXXPIkaSADA/GsbC2ejFqcRGQSrMTPk66RWZ0mVjZjSjBtGwASJxJMZnOB/rOttb2qEAhCQmTJjrrSbL2ihBObCGzrgQ4klQSCYkQekkznrFbq2vW3JwKCoyOuWvX6DQlHvZ39KP8AZp/Mut9Wh2d/Sj/Zp/Mut9V47Dlr/e/xyQpSlWMRSlKA+EVyt+w3ZhDVv9UhWJWFJ6SlHMkkyVGK6uuQ4bWKHVoCp5qcQgwQeemR2iZHaAd1fP8A6jJxoOzts2HX4NXqrIkVdOFxLhUrGhK0JVOYSspKh6CUIP8A0isp2s/5xX31yKkpHOIvJgQjEuBmJzzmMW8bvbV1qw25zf5xAOL6yQMiMjIz0GR7a845VFnjff5PsqMH/ij9J2TclxoKVrp91anhAmHCTgAWhABcSVIMFwEGNDzx6RI6yLeDivqvQTWzcbChBAI7a9dT+unF7kecqw+prRnEKQ2ftWhygS0fR5WkZViJbKyCuyJgEjAZgynNMzEAAHfmK7b6Pa8hP3VobfZzX0o9zR/RLbLd4+5/HSrYTLA9fj9nlm8tkCEqQkEzlln117s7hLly3gMhKVyRpnG/2H8K3v0e15Cfur21aoTmlIHooojA/VmWlKVc0FKUoCfZ3iW/UR+UVRU+zvEt+oj8oqigFS3fTa9c/pOVVUt302vXP6TlAVUpSgFYbu1S4nCr0gjIg9YI0NZqUJTazRxPCe2urc2/Eqxh19DSsbq0wFTGGAc98nSNDOW7/k6fPO+8r96w8MP90/vlt/3V0IqLI082p7nxOZ2pswsoxcY6onIAKVuSVdeeQOW8wMta07Lq1DFifGky29PSw5wrOCfYJOmddVt4c1Go5+o18W5p21zasIJm4u9SBzTkcxl9Xn2emK6IRjhTscVSvVc2sT4n2w2kpqXMKyVA9Jp0qyOHyj1fdnlWxb4Sun7P3sujcDGvbU9pZYk4g/cZ4ZnmmQlKZhSZExPVJNZforIgvPmQQZUM5EbhFXstEYOUm7uT4ntvhI8SAE6kCSy8NY1k5a+yD1Gtg1tVxKkh3BCzhBTIgwSJBJkGD/rTVjZBxYuPuJyHTGgJMRh7a8OWYbS0kKUr6xMlRkmG1Jz9gFTZNPIhSaas3tR1tKClch9AVyXDC4CFgnclI3b1kZk5AZ611ta7aexkunFMKiJrj8bRlWpYInT4apGnPFI/M0PpwgC5dTAGXFxAACYzBzBGeuZNZ9n3iAoA3C3CqAApECeuQkaxvre3dqttRSr/AMHtFYZryk24txkrP8dD7sVdJp98TpeDCvq1DtrdVoeCyslj0f51sto7RDQGQJOI5nCAEiSpStwGW7f6SPXeFl/Yg9yPPeI+mpK+pZWht/8Aaj390tv17ms6dtLIkIaIOYIdMffgrWW1q0Lpd2lpHGuJCCeOWUwDqE4IBPWOrtM74kc+NHVUrUfTa5jC1IzjjT3KyN7YOJIcSEhRgKCsQmCYMpESAc86YkMaNnSlKsXFKUoCfZ3iW/UR+UVRU+zvEt+oj8oqigFS3fTa9c/pOVVUt302vXP6TlAVUpSgFKUoDnuGH+6f3y2/7q6EVz3DD/dP75bf91dCKA1e3xzUa9PcYPi3NDuPbXPlhzHmi5PPKk/XJjUnTFAToIJ3iul2w0opSQCcCgogaxBSY9Ez7K5p8W2ZQ0Mczzm1xMzJgaznXTDOKOGplN3Ll3ron6hZj+sgbgd5HXrpka+qu3QY4hR7cbcfiqfwrR3Ny0hONxu3SlIzUoOgAZzmU1QztN4RgLJbw8wBt4ZZYc8xGH/I9lWKXRvkExmIPVWu26XQlviggr4xMBwqSk81eRUkEj0waxt7XcxDElOE64UuyMjnmnPOB7ayu3IcU2lKVZLCiSkgaEb/AE/hU+jIWbVtVzL9n8JwXEsXLSrZ9XQSohTbkZkMvCAsgZ4SEq/qxnW8qHbOyW7lhbSwCFDIkE4VDMKEEEKSYIIIII1rm9nbRftmkNuOuPEFculsqJl5SZXCsjpkNBppXNGDkd06igdlSuYXwlWMOa+cQPErGpIkkmBofZnvEv5SrgElYkqHiFZEJxGc/QARMn21bynqU89aP46m72tZBxtQjnASn0jP8dK40pNdXY7SUXOLXBJTiSQI3kEESfvq02bZMlKZPZXy/G/06Neak3Zn0PC+NcIZK5o+C55yx2Cs/CGJTOGOLfnH0YhHS/q9fZW4bZSnQAeitVttULQZiEPGYJjxecDM+gV0Qp+VSUNDm8RPG3LV/wDTlhgTlFinGUiClQlOJUHrUSQmN3NrJbqQ4tMGzXEhISFEg5adQBwn2mqXb9eIgO24zVlgc3AnPI6a9teBtQyDjthrBwOyOcBEx+2gqxkfVbFcxSG7M5b0LHOyg746vbVV0F4WseCeNT0JiMKuuvLV+4vorZJJhPNc7TnlrEfca+3IdhvjCgnjUdAEDoL66gqzraUpWxuKUpQE+zvEt+oj8oqip9neJb9RH5RVFAKlu+m165/Scqqpbvpteuf0nKAqpSlAKUpQHO8NVBLbDqjCGbq2ccUdEox4SpR3JGIEncATurZjb9p/xDHxEfvVykgiCJB1FaW+2ZYNxNqyoqmEpabmBEmSAAMxqd9Sk27IrKSirss+nrT/AIhj4iP3rz9NWXn7f4iP3rV8RZf8vT8O279AxZf8vT8O279aeVLtoy/kU+0+hg4WX1q8yhhC2Vl9+3aKUqQo4C6krgCfsBQndNdLbWTTaEoQhKUpACUgAAAaADcB1Vye07BoqYWxZhCmn2nCQlhJwDElQBSqSYVMdlddbXKXEhSTIP39RBG4iqyhKO0vCpGeSPfFJ6h91AgDcK9UqhoK427SvIpFwYLniVpSPGr1CiJNdlXLbYYdRdMNMuYQ+p5aklKVYUpQVKKSRIHGKbGc9Otackk0znrQk2ml3kQKbdUsCLxHOAkuJwlIBBMgmNAZIznty3TDGGecoySecZic4HUOyn0NdefHuo7tPoa68+PdR3a1xR159DDBP28up5tv6Wj+zP5jXQVqdnbHWhzjHF4zEDIDL0ACttWNRpyyOmjFxjZitVtXxrXqu/4t172rwjtbaA66ApXRbSCtxXqtIBWr2CtUNpvPPIKrZxhsIcwF0pxrzbkltJOAadIg59EVjLYXqfbw5ky1uhSgF3ESYhlJAnPIkaDSvtqHFZBx9O8YmUpAgkeTqZmD1VguGRjP1YMkzNytJPaEzlpP/wBNZrO1cQcQbVkmBL+LFpmRhiSBr/8AazKFlvbOpVKnitMHIpSM8oMpHYcu2vG0/wCH/ap/KuqLZaynnpCVZ5AyPTNT7T/h/wBqn8q6EM6elKVsbilKUBPs7xLfqI/KKoqfZ3iW/UR+UVRQCpbvpteuf0nKqqW76bXrn9JygKqUpQClKUArR8I0zAgH6t3ImB0mtTuFbytVty3UYUEcYkBaVIykhRSZhWR6OnbWlP7jGungy3czmUIUARhTnhiLtWqdwgZDONIOQIOVfbbZ6ikJSiUCUkpuVZSSo6JzPOPpyqgtNf8ABHWeg1rlnrrkM+ys7F0UJCU2zqUjQDB3q3tvXFHJiej4PoT7MsHULSVIKQAf461gZQAEkaR+OdVcEdutOPXNunEVsrUV83mjEskc7rPV2Gvv0ivzDvyd6vFtwY41HGSph9KlqbdRGJOM4ilQIhxs5SlQgxIgwRWpZRtfvM0o3dS9ns9U1pqdUpQAk5AVrvp1G5DpG4hBg9omK1F7tTaDbTiH7XjRgWOOtlow5giVMuqStPaElfpqO+tFFwqQ26ScPOQ6lAySBEHSQfbA7KpCKauzSrOSlaJ0f06nzb3uf+a0Gzbl/lz777a1IwpbtykZpbnGoKR1lUc6cw2nLecRt3FYThf1zCX0wkiER26THXPXFLa0dSIwXGYOr4yIGUERrAz3T7KvhhoZeZU1+DqrXaiFqwwpKokBYIkDUjriR99VqWACSYAzJOgHbXD39g8W0pZWpl5xS4UsheBRSB9mJyH4znW1Y4HIcCVXq13S8iUOEcQlUZhDKQlJE6FYUe2sqkUnkdFGTknc9r4ZtLOG0Qu8VmJZjiUn+vcKhA9CSo9lefonaFx/SLgMIP8ABtJxf9VyoBXuJR6a6FCAAAAABkAMgPQK9VmbGv2VsC1tp4lpKCrpL1cX2uOKlSz2qJrFtXxrXqu/4t1ta1W1fGteq7/i3VZbDOp9vDmaB426XefyeMzBQccqAzJMj8Oyrfpe2TlxiBhyiYiMvZWK5LmIxynOAMODCJgSPRmc+s1O2t4KBPK1BOKQUNc4HQdL2HrjdWZU3DTqVAKSZBzBqTaf8P8AtU/lXXpq+USBxLwkgSQmB2nnTA9Fedp/w/7VP5V0IZ09KUrY3FKUoCfZ3iW/UR+UVRU+zvEt+oj8oqigFS3fTa9c/pOVVUt30mvXP6TlAVUpSgFTbQuuLRilIAKZKjAAKgCfxqmsVxbhaYJUPVUpJ+9JBoDStcJlHPA0RMSHgfslQ+zmear7vZXhXC5O4NGBPjk/tW1OyUeW98Vzrnyv9aaVSyyEiAVHMnnEk5mdTQGlXwmwiSlrIqB+tGRTqDzddPvr3Z8JmyfrC0gESCHAoHOMuaPvrd0oDXo29akEh1BgSc92Q/zFfTt62z+tTzcMxn0hI06xnV9KAlS62+0cKpSsKTI9qTrXN3eylFRx2qXFRBUFmCIjTDkMtK66lXjNxyMp0lN3vY5dpT6QAm2IA3Y//WvfH3H/AA59/wD9a6WlX83cvnqZ/wAde5/HQ5thh9x1sqbwJQSdZ/yEf+a6SlKzlLEzaEFBWQpSlVLitbtmzUoBSRiKQoFMkSlQEwRoch+NbKlQ1chq6scW7swqMm3d3/xl7wQf8a9K2eomeTuzmcnVjM6kRpPZXZUqMJXBvONOz1ZfUPZCBDyxl7KyMWDpKEhtaQFBRK1lRJAKd4yGc/5V11KYURg3ilKVY0FKUoCfZ3iW/UR+UVRU2zvEt+oj8oqmgFYrpjGmAYORB1ggyDG8dm8TWWlASovSMloWk/1QVpPaCkHL0gHsr1y5PU58Nzu1RSgJ+XJ6nPhud2nLk9Tnw3O7VFKAn5cnqc+G53acuT1OfDc7tUUoCflyepz4bndpy5PU58Nzu1RSgJ+XJ6nPhud2nLk9Tnw3O7VFKAn5cnqc+G53acuT1OfDc7tUUoCflyepz4bndpy5PU58Nzu1RSgJ+XJ6nPhud2nLk9Tnw3O7VFKAn5cnqc+G53acuT1OfDc7tUUoCflyepz4bndpy5PU58Nzu1RSgJ+XJ6nPhud2nLk9Tnw3O7VFKAn5cnqc+G53acuT1OfDc7tUUoCflyepz4bndpy5PU58Nzu1RSgJ+XJ6nPhud2sbrq3OagKSDkVqBTA34QcyrqMQNc4g2UoDyhAAAGQGQHZXqlKA5fwhWvkPe6jv08IVr5D3uo79KUA8IVr5D3uo79PCFa+Q97qO/SlAPCFa+Q97qO/TwhWvkPe6jv0pQDwhWvkPe6jv08IVr5D3uo79KUA8IVr5D3uo79PCFa+Q97qO/SlAPCFa+Q97qO/TwhWvkPe6jv0pQDwhWvkPe6jv08IVr5D3uo79KUA8IVr5D3uo79PCFa+Q97qO/SlAPCFa+Q97qO/TwhWvkPe6jv0pQDwhWvkPe6jv08IVr5D3uo79KUA8IVr5D3uo79PCFa+Q97qO/SlAPCFa+Q97qO/TwhWvkPe6jv0pQDwhWvkPe6jv08IVr5D3uo79KUA8IVr5D3uo79PCFa+Q97qO/SlAPCFa+Q97qO/TwhWvkPe6jv0pQDwhWvkPe6jv08IVr5D3uo79KUB//9k="/>
          <p:cNvSpPr>
            <a:spLocks noChangeAspect="1" noChangeArrowheads="1"/>
          </p:cNvSpPr>
          <p:nvPr/>
        </p:nvSpPr>
        <p:spPr bwMode="auto">
          <a:xfrm>
            <a:off x="63500" y="-912813"/>
            <a:ext cx="2428875" cy="1885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8" name="Picture 8" descr="http://erlc.wikispaces.com/file/view/AAC_Unit_Assessmt.png/216316486/AAC_Unit_Assessmt.png"/>
          <p:cNvPicPr>
            <a:picLocks noChangeAspect="1" noChangeArrowheads="1"/>
          </p:cNvPicPr>
          <p:nvPr/>
        </p:nvPicPr>
        <p:blipFill>
          <a:blip r:embed="rId2" cstate="print"/>
          <a:srcRect/>
          <a:stretch>
            <a:fillRect/>
          </a:stretch>
        </p:blipFill>
        <p:spPr bwMode="auto">
          <a:xfrm>
            <a:off x="1476375" y="1752599"/>
            <a:ext cx="5991225" cy="4648201"/>
          </a:xfrm>
          <a:prstGeom prst="rect">
            <a:avLst/>
          </a:prstGeom>
          <a:noFill/>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Quick-Write Question(s):</a:t>
            </a:r>
            <a:endParaRPr lang="en-US" dirty="0"/>
          </a:p>
        </p:txBody>
      </p:sp>
      <p:sp>
        <p:nvSpPr>
          <p:cNvPr id="3" name="Content Placeholder 2"/>
          <p:cNvSpPr>
            <a:spLocks noGrp="1"/>
          </p:cNvSpPr>
          <p:nvPr>
            <p:ph idx="1"/>
          </p:nvPr>
        </p:nvSpPr>
        <p:spPr>
          <a:xfrm>
            <a:off x="228600" y="1752600"/>
            <a:ext cx="8077200" cy="4724400"/>
          </a:xfrm>
        </p:spPr>
        <p:txBody>
          <a:bodyPr>
            <a:normAutofit fontScale="92500" lnSpcReduction="10000"/>
          </a:bodyPr>
          <a:lstStyle/>
          <a:p>
            <a:r>
              <a:rPr lang="en-US" sz="6000" dirty="0" smtClean="0"/>
              <a:t>Teachers are sometimes the “Sage on the Stage” and sometimes they are the “Guide on the Side.”</a:t>
            </a:r>
          </a:p>
          <a:p>
            <a:pPr>
              <a:buNone/>
            </a:pPr>
            <a:endParaRPr lang="en-US" sz="2200" dirty="0" smtClean="0"/>
          </a:p>
          <a:p>
            <a:pPr lvl="1"/>
            <a:r>
              <a:rPr lang="en-US" sz="5200" i="1" dirty="0" smtClean="0"/>
              <a:t>What does this mean to you?</a:t>
            </a:r>
          </a:p>
        </p:txBody>
      </p:sp>
      <p:pic>
        <p:nvPicPr>
          <p:cNvPr id="4" name="Picture 2" descr="C:\Documents and Settings\jagould\Local Settings\Temporary Internet Files\Content.IE5\Q70CIO3S\MMj03033090000[1].gif"/>
          <p:cNvPicPr>
            <a:picLocks noChangeAspect="1" noChangeArrowheads="1" noCrop="1"/>
          </p:cNvPicPr>
          <p:nvPr/>
        </p:nvPicPr>
        <p:blipFill>
          <a:blip r:embed="rId2" cstate="print"/>
          <a:srcRect/>
          <a:stretch>
            <a:fillRect/>
          </a:stretch>
        </p:blipFill>
        <p:spPr bwMode="auto">
          <a:xfrm>
            <a:off x="7696200" y="381000"/>
            <a:ext cx="1016738" cy="971550"/>
          </a:xfrm>
          <a:prstGeom prst="rect">
            <a:avLst/>
          </a:prstGeom>
          <a:noFill/>
        </p:spPr>
      </p:pic>
      <p:pic>
        <p:nvPicPr>
          <p:cNvPr id="4099" name="Picture 3" descr="C:\Documents and Settings\jagould\Local Settings\Temporary Internet Files\Content.IE5\HKH6CEQH\MM900041088[1].gif"/>
          <p:cNvPicPr>
            <a:picLocks noChangeAspect="1" noChangeArrowheads="1" noCrop="1"/>
          </p:cNvPicPr>
          <p:nvPr/>
        </p:nvPicPr>
        <p:blipFill>
          <a:blip r:embed="rId3" cstate="print"/>
          <a:srcRect/>
          <a:stretch>
            <a:fillRect/>
          </a:stretch>
        </p:blipFill>
        <p:spPr bwMode="auto">
          <a:xfrm>
            <a:off x="7467600" y="2362200"/>
            <a:ext cx="1391817" cy="1143000"/>
          </a:xfrm>
          <a:prstGeom prst="rect">
            <a:avLst/>
          </a:prstGeom>
          <a:noFill/>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rtlCol="0">
            <a:normAutofit fontScale="90000"/>
          </a:bodyPr>
          <a:lstStyle/>
          <a:p>
            <a:pPr fontAlgn="auto">
              <a:spcAft>
                <a:spcPts val="0"/>
              </a:spcAft>
              <a:defRPr/>
            </a:pPr>
            <a:r>
              <a:rPr lang="en-US" dirty="0" smtClean="0">
                <a:latin typeface="Comic Sans MS" pitchFamily="66" charset="0"/>
              </a:rPr>
              <a:t>Presenting New Material</a:t>
            </a:r>
            <a:br>
              <a:rPr lang="en-US" dirty="0" smtClean="0">
                <a:latin typeface="Comic Sans MS" pitchFamily="66" charset="0"/>
              </a:rPr>
            </a:br>
            <a:r>
              <a:rPr lang="en-US" sz="3600" dirty="0" smtClean="0">
                <a:latin typeface="Comic Sans MS" pitchFamily="66" charset="0"/>
              </a:rPr>
              <a:t>(Direct Instruction -Step 3)</a:t>
            </a:r>
            <a:r>
              <a:rPr lang="en-US" dirty="0" smtClean="0">
                <a:latin typeface="Comic Sans MS" pitchFamily="66" charset="0"/>
              </a:rPr>
              <a:t> </a:t>
            </a:r>
            <a:endParaRPr lang="en-US" u="sng" dirty="0" smtClean="0">
              <a:latin typeface="Comic Sans MS" pitchFamily="66" charset="0"/>
            </a:endParaRPr>
          </a:p>
        </p:txBody>
      </p:sp>
      <p:sp>
        <p:nvSpPr>
          <p:cNvPr id="3075" name="Text Placeholder 10"/>
          <p:cNvSpPr>
            <a:spLocks noGrp="1"/>
          </p:cNvSpPr>
          <p:nvPr>
            <p:ph type="body" idx="1"/>
          </p:nvPr>
        </p:nvSpPr>
        <p:spPr>
          <a:xfrm>
            <a:off x="304802" y="1371602"/>
            <a:ext cx="4040188" cy="639763"/>
          </a:xfrm>
        </p:spPr>
        <p:txBody>
          <a:bodyPr/>
          <a:lstStyle/>
          <a:p>
            <a:pPr algn="ctr"/>
            <a:r>
              <a:rPr lang="en-US" sz="3200" smtClean="0">
                <a:latin typeface="Comic Sans MS" pitchFamily="66" charset="0"/>
              </a:rPr>
              <a:t>Deductive</a:t>
            </a:r>
          </a:p>
        </p:txBody>
      </p:sp>
      <p:sp>
        <p:nvSpPr>
          <p:cNvPr id="3076" name="Content Placeholder 6"/>
          <p:cNvSpPr>
            <a:spLocks noGrp="1"/>
          </p:cNvSpPr>
          <p:nvPr>
            <p:ph sz="half" idx="2"/>
          </p:nvPr>
        </p:nvSpPr>
        <p:spPr>
          <a:xfrm>
            <a:off x="457202" y="2133600"/>
            <a:ext cx="4040188" cy="4724400"/>
          </a:xfrm>
        </p:spPr>
        <p:txBody>
          <a:bodyPr/>
          <a:lstStyle/>
          <a:p>
            <a:r>
              <a:rPr lang="en-US" dirty="0" smtClean="0"/>
              <a:t>Deductive reasoning arrives at a specific conclusion based on generalizations. </a:t>
            </a:r>
            <a:endParaRPr lang="en-US" dirty="0" smtClean="0">
              <a:latin typeface="Comic Sans MS" pitchFamily="66" charset="0"/>
            </a:endParaRPr>
          </a:p>
          <a:p>
            <a:endParaRPr lang="en-US" dirty="0" smtClean="0">
              <a:latin typeface="Comic Sans MS" pitchFamily="66" charset="0"/>
            </a:endParaRPr>
          </a:p>
          <a:p>
            <a:r>
              <a:rPr lang="en-US" dirty="0" smtClean="0">
                <a:latin typeface="Comic Sans MS" pitchFamily="66" charset="0"/>
              </a:rPr>
              <a:t>Teacher helps students move from examples to definition of the concept </a:t>
            </a:r>
          </a:p>
          <a:p>
            <a:pPr algn="ctr">
              <a:buFont typeface="Arial" charset="0"/>
              <a:buNone/>
            </a:pPr>
            <a:endParaRPr lang="en-US" dirty="0" smtClean="0"/>
          </a:p>
        </p:txBody>
      </p:sp>
      <p:sp>
        <p:nvSpPr>
          <p:cNvPr id="3077" name="Text Placeholder 11"/>
          <p:cNvSpPr>
            <a:spLocks noGrp="1"/>
          </p:cNvSpPr>
          <p:nvPr>
            <p:ph type="body" sz="quarter" idx="3"/>
          </p:nvPr>
        </p:nvSpPr>
        <p:spPr>
          <a:xfrm>
            <a:off x="4648203" y="1371602"/>
            <a:ext cx="4041775" cy="650875"/>
          </a:xfrm>
        </p:spPr>
        <p:txBody>
          <a:bodyPr/>
          <a:lstStyle/>
          <a:p>
            <a:pPr algn="ctr"/>
            <a:r>
              <a:rPr lang="en-US" sz="3200" smtClean="0">
                <a:latin typeface="Comic Sans MS" pitchFamily="66" charset="0"/>
              </a:rPr>
              <a:t>Inductive</a:t>
            </a:r>
          </a:p>
        </p:txBody>
      </p:sp>
      <p:sp>
        <p:nvSpPr>
          <p:cNvPr id="3078" name="Content Placeholder 12"/>
          <p:cNvSpPr>
            <a:spLocks noGrp="1"/>
          </p:cNvSpPr>
          <p:nvPr>
            <p:ph sz="quarter" idx="4"/>
          </p:nvPr>
        </p:nvSpPr>
        <p:spPr>
          <a:xfrm>
            <a:off x="4645027" y="2179637"/>
            <a:ext cx="4041775" cy="4144963"/>
          </a:xfrm>
        </p:spPr>
        <p:txBody>
          <a:bodyPr/>
          <a:lstStyle/>
          <a:p>
            <a:r>
              <a:rPr lang="en-US" dirty="0" smtClean="0"/>
              <a:t>Inductive reasoning takes events and makes generalizations</a:t>
            </a:r>
            <a:endParaRPr lang="en-US" dirty="0" smtClean="0">
              <a:latin typeface="Comic Sans MS" pitchFamily="66" charset="0"/>
            </a:endParaRPr>
          </a:p>
          <a:p>
            <a:endParaRPr lang="en-US" dirty="0" smtClean="0">
              <a:latin typeface="Comic Sans MS" pitchFamily="66" charset="0"/>
            </a:endParaRPr>
          </a:p>
          <a:p>
            <a:r>
              <a:rPr lang="en-US" dirty="0" smtClean="0">
                <a:latin typeface="Comic Sans MS" pitchFamily="66" charset="0"/>
              </a:rPr>
              <a:t>Teacher defines the concept and provides examples</a:t>
            </a:r>
          </a:p>
          <a:p>
            <a:pPr>
              <a:buFont typeface="Arial" charset="0"/>
              <a:buNone/>
            </a:pPr>
            <a:endParaRPr lang="en-US" dirty="0" smtClean="0"/>
          </a:p>
        </p:txBody>
      </p:sp>
      <p:pic>
        <p:nvPicPr>
          <p:cNvPr id="3080" name="Picture 4" descr="http://bp0.blogger.com/_BPI1jbeoxc0/RwPuz9wEwMI/AAAAAAAAAHo/tmA03oiEYYM/s400/teachermirror.jpg"/>
          <p:cNvPicPr>
            <a:picLocks noChangeAspect="1" noChangeArrowheads="1"/>
          </p:cNvPicPr>
          <p:nvPr/>
        </p:nvPicPr>
        <p:blipFill>
          <a:blip r:embed="rId3" cstate="print"/>
          <a:srcRect/>
          <a:stretch>
            <a:fillRect/>
          </a:stretch>
        </p:blipFill>
        <p:spPr bwMode="auto">
          <a:xfrm>
            <a:off x="3581400" y="5061656"/>
            <a:ext cx="1752600" cy="1720144"/>
          </a:xfrm>
          <a:prstGeom prst="rect">
            <a:avLst/>
          </a:prstGeom>
          <a:noFill/>
          <a:ln w="9525">
            <a:noFill/>
            <a:miter lim="800000"/>
            <a:headEnd/>
            <a:tailEnd/>
          </a:ln>
        </p:spPr>
      </p:pic>
      <p:sp>
        <p:nvSpPr>
          <p:cNvPr id="9" name="TextBox 8"/>
          <p:cNvSpPr txBox="1"/>
          <p:nvPr/>
        </p:nvSpPr>
        <p:spPr>
          <a:xfrm>
            <a:off x="5867400" y="6180892"/>
            <a:ext cx="3276600" cy="677108"/>
          </a:xfrm>
          <a:prstGeom prst="rect">
            <a:avLst/>
          </a:prstGeom>
          <a:noFill/>
        </p:spPr>
        <p:txBody>
          <a:bodyPr wrap="square" rtlCol="0">
            <a:spAutoFit/>
          </a:bodyPr>
          <a:lstStyle/>
          <a:p>
            <a:pPr fontAlgn="base">
              <a:spcBef>
                <a:spcPct val="0"/>
              </a:spcBef>
              <a:spcAft>
                <a:spcPct val="0"/>
              </a:spcAft>
            </a:pPr>
            <a:r>
              <a:rPr lang="en-US" sz="1000" dirty="0">
                <a:solidFill>
                  <a:srgbClr val="000000"/>
                </a:solidFill>
              </a:rPr>
              <a:t>Gunter, M. A., Estes, T. H., &amp; </a:t>
            </a:r>
            <a:r>
              <a:rPr lang="en-US" sz="1000" dirty="0" err="1">
                <a:solidFill>
                  <a:srgbClr val="000000"/>
                </a:solidFill>
              </a:rPr>
              <a:t>Mintz</a:t>
            </a:r>
            <a:r>
              <a:rPr lang="en-US" sz="1000" dirty="0">
                <a:solidFill>
                  <a:srgbClr val="000000"/>
                </a:solidFill>
              </a:rPr>
              <a:t>, S.L. (2007). </a:t>
            </a:r>
            <a:r>
              <a:rPr lang="en-US" sz="1000" i="1" dirty="0">
                <a:solidFill>
                  <a:srgbClr val="000000"/>
                </a:solidFill>
              </a:rPr>
              <a:t>Instruction: </a:t>
            </a:r>
          </a:p>
          <a:p>
            <a:pPr fontAlgn="base">
              <a:spcBef>
                <a:spcPct val="0"/>
              </a:spcBef>
              <a:spcAft>
                <a:spcPct val="0"/>
              </a:spcAft>
            </a:pPr>
            <a:r>
              <a:rPr lang="en-US" sz="1000" i="1" dirty="0">
                <a:solidFill>
                  <a:srgbClr val="000000"/>
                </a:solidFill>
              </a:rPr>
              <a:t>     A models approach.</a:t>
            </a:r>
            <a:r>
              <a:rPr lang="en-US" sz="1000" dirty="0">
                <a:solidFill>
                  <a:srgbClr val="000000"/>
                </a:solidFill>
              </a:rPr>
              <a:t> Boston: Pearson Education.</a:t>
            </a:r>
          </a:p>
          <a:p>
            <a:pPr fontAlgn="base">
              <a:spcBef>
                <a:spcPct val="0"/>
              </a:spcBef>
              <a:spcAft>
                <a:spcPct val="0"/>
              </a:spcAft>
            </a:pPr>
            <a:endParaRPr lang="en-US" sz="2400" dirty="0">
              <a:solidFill>
                <a:srgbClr val="000000"/>
              </a:solidFill>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7938" name="Picture 2"/>
          <p:cNvPicPr>
            <a:picLocks noChangeAspect="1" noChangeArrowheads="1"/>
          </p:cNvPicPr>
          <p:nvPr/>
        </p:nvPicPr>
        <p:blipFill>
          <a:blip r:embed="rId2" cstate="print"/>
          <a:srcRect/>
          <a:stretch>
            <a:fillRect/>
          </a:stretch>
        </p:blipFill>
        <p:spPr bwMode="auto">
          <a:xfrm>
            <a:off x="-1885950" y="-228600"/>
            <a:ext cx="13011150" cy="7315200"/>
          </a:xfrm>
          <a:prstGeom prst="rect">
            <a:avLst/>
          </a:prstGeom>
          <a:noFill/>
          <a:ln w="9525">
            <a:noFill/>
            <a:miter lim="800000"/>
            <a:headEnd/>
            <a:tailEnd/>
          </a:ln>
        </p:spPr>
      </p:pic>
      <p:sp>
        <p:nvSpPr>
          <p:cNvPr id="4" name="TextBox 3"/>
          <p:cNvSpPr txBox="1"/>
          <p:nvPr/>
        </p:nvSpPr>
        <p:spPr>
          <a:xfrm>
            <a:off x="0" y="-61129"/>
            <a:ext cx="11582400" cy="2118529"/>
          </a:xfrm>
          <a:prstGeom prst="rect">
            <a:avLst/>
          </a:prstGeom>
          <a:solidFill>
            <a:schemeClr val="bg1"/>
          </a:solidFill>
        </p:spPr>
        <p:txBody>
          <a:bodyPr wrap="square" rtlCol="0">
            <a:spAutoFit/>
          </a:bodyPr>
          <a:lstStyle/>
          <a:p>
            <a:pPr fontAlgn="base">
              <a:lnSpc>
                <a:spcPts val="7900"/>
              </a:lnSpc>
              <a:spcBef>
                <a:spcPct val="0"/>
              </a:spcBef>
              <a:spcAft>
                <a:spcPct val="0"/>
              </a:spcAft>
            </a:pPr>
            <a:r>
              <a:rPr lang="en-US" sz="8000" dirty="0">
                <a:solidFill>
                  <a:srgbClr val="000000"/>
                </a:solidFill>
              </a:rPr>
              <a:t>Inductive Reasoning       </a:t>
            </a:r>
            <a:r>
              <a:rPr lang="en-US" sz="4400" dirty="0">
                <a:solidFill>
                  <a:srgbClr val="000000"/>
                </a:solidFill>
              </a:rPr>
              <a:t>(Parts to Whole)</a:t>
            </a:r>
            <a:r>
              <a:rPr lang="en-US" sz="8000" dirty="0">
                <a:solidFill>
                  <a:srgbClr val="000000"/>
                </a:solidFill>
              </a:rPr>
              <a:t> Examples</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62" name="Picture 2"/>
          <p:cNvPicPr>
            <a:picLocks noChangeAspect="1" noChangeArrowheads="1"/>
          </p:cNvPicPr>
          <p:nvPr/>
        </p:nvPicPr>
        <p:blipFill>
          <a:blip r:embed="rId2" cstate="print"/>
          <a:srcRect/>
          <a:stretch>
            <a:fillRect/>
          </a:stretch>
        </p:blipFill>
        <p:spPr bwMode="auto">
          <a:xfrm>
            <a:off x="-1600200" y="381000"/>
            <a:ext cx="13011150" cy="7315200"/>
          </a:xfrm>
          <a:prstGeom prst="rect">
            <a:avLst/>
          </a:prstGeom>
          <a:noFill/>
          <a:ln w="9525">
            <a:noFill/>
            <a:miter lim="800000"/>
            <a:headEnd/>
            <a:tailEnd/>
          </a:ln>
        </p:spPr>
      </p:pic>
      <p:sp>
        <p:nvSpPr>
          <p:cNvPr id="3" name="TextBox 2"/>
          <p:cNvSpPr txBox="1"/>
          <p:nvPr/>
        </p:nvSpPr>
        <p:spPr>
          <a:xfrm>
            <a:off x="0" y="472271"/>
            <a:ext cx="11582400" cy="2118529"/>
          </a:xfrm>
          <a:prstGeom prst="rect">
            <a:avLst/>
          </a:prstGeom>
          <a:solidFill>
            <a:schemeClr val="bg1"/>
          </a:solidFill>
        </p:spPr>
        <p:txBody>
          <a:bodyPr wrap="square" rtlCol="0">
            <a:spAutoFit/>
          </a:bodyPr>
          <a:lstStyle/>
          <a:p>
            <a:pPr fontAlgn="base">
              <a:lnSpc>
                <a:spcPts val="7900"/>
              </a:lnSpc>
              <a:spcBef>
                <a:spcPct val="0"/>
              </a:spcBef>
              <a:spcAft>
                <a:spcPct val="0"/>
              </a:spcAft>
            </a:pPr>
            <a:r>
              <a:rPr lang="en-US" sz="8000" dirty="0">
                <a:solidFill>
                  <a:srgbClr val="000000"/>
                </a:solidFill>
              </a:rPr>
              <a:t>Inductive Reasoning       </a:t>
            </a:r>
            <a:r>
              <a:rPr lang="en-US" sz="4400" dirty="0">
                <a:solidFill>
                  <a:srgbClr val="000000"/>
                </a:solidFill>
              </a:rPr>
              <a:t>(Parts to Whole)</a:t>
            </a:r>
            <a:r>
              <a:rPr lang="en-US" sz="8000" dirty="0">
                <a:solidFill>
                  <a:srgbClr val="000000"/>
                </a:solidFill>
              </a:rPr>
              <a:t> Examples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09600"/>
          </a:xfrm>
        </p:spPr>
        <p:txBody>
          <a:bodyPr>
            <a:normAutofit fontScale="90000"/>
          </a:bodyPr>
          <a:lstStyle/>
          <a:p>
            <a:r>
              <a:rPr lang="en-US" dirty="0" smtClean="0"/>
              <a:t>15-Component Lesson Plan</a:t>
            </a:r>
            <a:endParaRPr lang="en-US" dirty="0"/>
          </a:p>
        </p:txBody>
      </p:sp>
      <p:sp>
        <p:nvSpPr>
          <p:cNvPr id="3" name="Content Placeholder 2"/>
          <p:cNvSpPr>
            <a:spLocks noGrp="1"/>
          </p:cNvSpPr>
          <p:nvPr>
            <p:ph idx="1"/>
          </p:nvPr>
        </p:nvSpPr>
        <p:spPr>
          <a:xfrm>
            <a:off x="152400" y="914400"/>
            <a:ext cx="8839200" cy="5638800"/>
          </a:xfrm>
        </p:spPr>
        <p:txBody>
          <a:bodyPr/>
          <a:lstStyle/>
          <a:p>
            <a:pPr marL="457200" lvl="0" indent="-457200">
              <a:buFont typeface="+mj-lt"/>
              <a:buAutoNum type="arabicPeriod"/>
            </a:pPr>
            <a:r>
              <a:rPr lang="en-US" sz="2000" dirty="0" smtClean="0"/>
              <a:t>Grade Level/Name of Class/Content Focus/Content Stands. &amp; Bench. </a:t>
            </a:r>
            <a:r>
              <a:rPr lang="en-US" sz="1050" dirty="0" smtClean="0"/>
              <a:t>(GLCEs &amp; HSCEs)</a:t>
            </a:r>
            <a:r>
              <a:rPr lang="en-US" sz="2000" dirty="0" smtClean="0"/>
              <a:t> </a:t>
            </a:r>
          </a:p>
          <a:p>
            <a:pPr marL="457200" lvl="0" indent="-457200">
              <a:buFont typeface="+mj-lt"/>
              <a:buAutoNum type="arabicPeriod"/>
            </a:pPr>
            <a:r>
              <a:rPr lang="en-US" sz="2000" dirty="0" smtClean="0"/>
              <a:t>Purpose/ Relevancy to Students	</a:t>
            </a:r>
          </a:p>
          <a:p>
            <a:pPr marL="457200" lvl="0" indent="-457200">
              <a:buFont typeface="+mj-lt"/>
              <a:buAutoNum type="arabicPeriod"/>
            </a:pPr>
            <a:r>
              <a:rPr lang="en-US" sz="2000" dirty="0" smtClean="0"/>
              <a:t>Special Needs Considerations/Accommodations	</a:t>
            </a:r>
          </a:p>
          <a:p>
            <a:pPr marL="457200" lvl="0" indent="-457200">
              <a:buFont typeface="+mj-lt"/>
              <a:buAutoNum type="arabicPeriod"/>
            </a:pPr>
            <a:r>
              <a:rPr lang="en-US" sz="2000" dirty="0" smtClean="0"/>
              <a:t>Resources	</a:t>
            </a:r>
          </a:p>
          <a:p>
            <a:pPr marL="457200" lvl="0" indent="-457200">
              <a:buFont typeface="+mj-lt"/>
              <a:buAutoNum type="arabicPeriod"/>
            </a:pPr>
            <a:r>
              <a:rPr lang="en-US" sz="2000" dirty="0" smtClean="0"/>
              <a:t>Performance Objective ABCD (Learning Outcome)</a:t>
            </a:r>
          </a:p>
          <a:p>
            <a:pPr marL="457200" lvl="0" indent="-457200">
              <a:buFont typeface="+mj-lt"/>
              <a:buAutoNum type="arabicPeriod"/>
            </a:pPr>
            <a:r>
              <a:rPr lang="en-US" sz="2000" dirty="0" smtClean="0"/>
              <a:t>Content-Literacy Strategy</a:t>
            </a:r>
          </a:p>
          <a:p>
            <a:pPr marL="457200" lvl="0" indent="-457200">
              <a:buFont typeface="+mj-lt"/>
              <a:buAutoNum type="arabicPeriod"/>
            </a:pPr>
            <a:r>
              <a:rPr lang="en-US" sz="2000" dirty="0" smtClean="0"/>
              <a:t>“Bell-Work” </a:t>
            </a:r>
          </a:p>
          <a:p>
            <a:pPr marL="457200" lvl="0" indent="-457200">
              <a:buFont typeface="+mj-lt"/>
              <a:buAutoNum type="arabicPeriod"/>
            </a:pPr>
            <a:r>
              <a:rPr lang="en-US" sz="2000" dirty="0" smtClean="0"/>
              <a:t>Opening / Anticipatory Set</a:t>
            </a:r>
          </a:p>
          <a:p>
            <a:pPr marL="457200" lvl="0" indent="-457200">
              <a:buFont typeface="+mj-lt"/>
              <a:buAutoNum type="arabicPeriod"/>
            </a:pPr>
            <a:r>
              <a:rPr lang="en-US" sz="2000" dirty="0" smtClean="0"/>
              <a:t>Instructional Method </a:t>
            </a:r>
          </a:p>
          <a:p>
            <a:pPr marL="457200" lvl="0" indent="-457200">
              <a:buFont typeface="+mj-lt"/>
              <a:buAutoNum type="arabicPeriod"/>
            </a:pPr>
            <a:r>
              <a:rPr lang="en-US" sz="2000" dirty="0" smtClean="0"/>
              <a:t>Guided Practice</a:t>
            </a:r>
          </a:p>
          <a:p>
            <a:pPr marL="457200" lvl="0" indent="-457200">
              <a:buFont typeface="+mj-lt"/>
              <a:buAutoNum type="arabicPeriod"/>
            </a:pPr>
            <a:r>
              <a:rPr lang="en-US" sz="2000" dirty="0" smtClean="0"/>
              <a:t>Lesson Closure</a:t>
            </a:r>
          </a:p>
          <a:p>
            <a:pPr marL="457200" lvl="0" indent="-457200">
              <a:buFont typeface="+mj-lt"/>
              <a:buAutoNum type="arabicPeriod"/>
            </a:pPr>
            <a:r>
              <a:rPr lang="en-US" sz="2000" dirty="0" smtClean="0"/>
              <a:t>Formative Assessment(s)</a:t>
            </a:r>
          </a:p>
          <a:p>
            <a:pPr marL="457200" lvl="0" indent="-457200">
              <a:buFont typeface="+mj-lt"/>
              <a:buAutoNum type="arabicPeriod"/>
            </a:pPr>
            <a:r>
              <a:rPr lang="en-US" sz="2000" dirty="0" smtClean="0"/>
              <a:t>Re-teaching Plan / Independent Practice / Extension Activity</a:t>
            </a:r>
          </a:p>
          <a:p>
            <a:pPr marL="457200" lvl="0" indent="-457200">
              <a:buFont typeface="+mj-lt"/>
              <a:buAutoNum type="arabicPeriod"/>
            </a:pPr>
            <a:r>
              <a:rPr lang="en-US" sz="2000" dirty="0" smtClean="0"/>
              <a:t>Summative-Assessment(s)</a:t>
            </a:r>
          </a:p>
          <a:p>
            <a:pPr marL="457200" lvl="0" indent="-457200">
              <a:buFont typeface="+mj-lt"/>
              <a:buAutoNum type="arabicPeriod"/>
            </a:pPr>
            <a:r>
              <a:rPr lang="en-US" sz="2000" dirty="0" smtClean="0"/>
              <a:t>Reflection Notes</a:t>
            </a:r>
            <a:endParaRPr lang="en-US" sz="2000" dirty="0"/>
          </a:p>
        </p:txBody>
      </p:sp>
      <p:sp>
        <p:nvSpPr>
          <p:cNvPr id="4" name="TextBox 3"/>
          <p:cNvSpPr txBox="1"/>
          <p:nvPr/>
        </p:nvSpPr>
        <p:spPr>
          <a:xfrm>
            <a:off x="4572000" y="3810000"/>
            <a:ext cx="4419600" cy="400110"/>
          </a:xfrm>
          <a:prstGeom prst="rect">
            <a:avLst/>
          </a:prstGeom>
          <a:noFill/>
        </p:spPr>
        <p:txBody>
          <a:bodyPr wrap="square" rtlCol="0">
            <a:spAutoFit/>
          </a:bodyPr>
          <a:lstStyle/>
          <a:p>
            <a:r>
              <a:rPr lang="en-US" sz="2000" dirty="0" smtClean="0"/>
              <a:t>Add Formative-Assessment Questions</a:t>
            </a:r>
            <a:endParaRPr lang="en-US" sz="2000" dirty="0"/>
          </a:p>
        </p:txBody>
      </p:sp>
      <p:sp>
        <p:nvSpPr>
          <p:cNvPr id="5" name="TextBox 4"/>
          <p:cNvSpPr txBox="1"/>
          <p:nvPr/>
        </p:nvSpPr>
        <p:spPr>
          <a:xfrm>
            <a:off x="4267200" y="4248090"/>
            <a:ext cx="4419600" cy="400110"/>
          </a:xfrm>
          <a:prstGeom prst="rect">
            <a:avLst/>
          </a:prstGeom>
          <a:noFill/>
        </p:spPr>
        <p:txBody>
          <a:bodyPr wrap="square" rtlCol="0">
            <a:spAutoFit/>
          </a:bodyPr>
          <a:lstStyle/>
          <a:p>
            <a:r>
              <a:rPr lang="en-US" sz="2000" dirty="0" smtClean="0"/>
              <a:t>Add Formative-Assessment Questions</a:t>
            </a:r>
            <a:endParaRPr lang="en-US" sz="2000" dirty="0"/>
          </a:p>
        </p:txBody>
      </p:sp>
      <p:sp>
        <p:nvSpPr>
          <p:cNvPr id="7" name="Right Arrow 6"/>
          <p:cNvSpPr/>
          <p:nvPr/>
        </p:nvSpPr>
        <p:spPr>
          <a:xfrm rot="10800000" flipV="1">
            <a:off x="3581400" y="4343401"/>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flipV="1">
            <a:off x="4114800" y="3962400"/>
            <a:ext cx="457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152400" y="3124200"/>
            <a:ext cx="8763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52400" y="4953000"/>
            <a:ext cx="8763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391400" y="2340114"/>
            <a:ext cx="1676400" cy="707886"/>
          </a:xfrm>
          <a:prstGeom prst="rect">
            <a:avLst/>
          </a:prstGeom>
          <a:noFill/>
        </p:spPr>
        <p:txBody>
          <a:bodyPr wrap="square" rtlCol="0">
            <a:spAutoFit/>
          </a:bodyPr>
          <a:lstStyle/>
          <a:p>
            <a:pPr algn="ctr"/>
            <a:r>
              <a:rPr lang="en-US" sz="2000" dirty="0" smtClean="0"/>
              <a:t>“Behind the scenes” work</a:t>
            </a:r>
            <a:endParaRPr lang="en-US" sz="2000" dirty="0"/>
          </a:p>
        </p:txBody>
      </p:sp>
      <p:sp>
        <p:nvSpPr>
          <p:cNvPr id="13" name="TextBox 12"/>
          <p:cNvSpPr txBox="1"/>
          <p:nvPr/>
        </p:nvSpPr>
        <p:spPr>
          <a:xfrm>
            <a:off x="7315200" y="5334000"/>
            <a:ext cx="1676400" cy="1015663"/>
          </a:xfrm>
          <a:prstGeom prst="rect">
            <a:avLst/>
          </a:prstGeom>
          <a:noFill/>
        </p:spPr>
        <p:txBody>
          <a:bodyPr wrap="square" rtlCol="0">
            <a:spAutoFit/>
          </a:bodyPr>
          <a:lstStyle/>
          <a:p>
            <a:pPr algn="ctr"/>
            <a:r>
              <a:rPr lang="en-US" sz="2000" dirty="0" smtClean="0"/>
              <a:t>More   “Behind the scenes” work</a:t>
            </a:r>
            <a:endParaRPr lang="en-US" sz="2000" dirty="0"/>
          </a:p>
        </p:txBody>
      </p:sp>
      <p:sp>
        <p:nvSpPr>
          <p:cNvPr id="14" name="Right Brace 13"/>
          <p:cNvSpPr/>
          <p:nvPr/>
        </p:nvSpPr>
        <p:spPr>
          <a:xfrm rot="3079141">
            <a:off x="7573220" y="452968"/>
            <a:ext cx="418788" cy="3367801"/>
          </a:xfrm>
          <a:prstGeom prst="rightBrace">
            <a:avLst>
              <a:gd name="adj1" fmla="val 75329"/>
              <a:gd name="adj2" fmla="val 4894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ight Brace 14"/>
          <p:cNvSpPr/>
          <p:nvPr/>
        </p:nvSpPr>
        <p:spPr>
          <a:xfrm>
            <a:off x="7010400" y="5029200"/>
            <a:ext cx="381000"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2057400" y="3124200"/>
            <a:ext cx="1219200" cy="338554"/>
          </a:xfrm>
          <a:prstGeom prst="rect">
            <a:avLst/>
          </a:prstGeom>
          <a:noFill/>
        </p:spPr>
        <p:txBody>
          <a:bodyPr wrap="square" rtlCol="0">
            <a:spAutoFit/>
          </a:bodyPr>
          <a:lstStyle/>
          <a:p>
            <a:r>
              <a:rPr lang="en-US" sz="1600" dirty="0" smtClean="0">
                <a:solidFill>
                  <a:srgbClr val="FF0000"/>
                </a:solidFill>
              </a:rPr>
              <a:t>___ Minutes</a:t>
            </a:r>
            <a:endParaRPr lang="en-US" sz="1600" dirty="0">
              <a:solidFill>
                <a:srgbClr val="FF0000"/>
              </a:solidFill>
            </a:endParaRPr>
          </a:p>
        </p:txBody>
      </p:sp>
      <p:sp>
        <p:nvSpPr>
          <p:cNvPr id="17" name="TextBox 16"/>
          <p:cNvSpPr txBox="1"/>
          <p:nvPr/>
        </p:nvSpPr>
        <p:spPr>
          <a:xfrm>
            <a:off x="3505200" y="3505200"/>
            <a:ext cx="1219200" cy="338554"/>
          </a:xfrm>
          <a:prstGeom prst="rect">
            <a:avLst/>
          </a:prstGeom>
          <a:noFill/>
        </p:spPr>
        <p:txBody>
          <a:bodyPr wrap="square" rtlCol="0">
            <a:spAutoFit/>
          </a:bodyPr>
          <a:lstStyle/>
          <a:p>
            <a:r>
              <a:rPr lang="en-US" sz="1600" dirty="0" smtClean="0">
                <a:solidFill>
                  <a:srgbClr val="FF0000"/>
                </a:solidFill>
              </a:rPr>
              <a:t>___ Minutes</a:t>
            </a:r>
            <a:endParaRPr lang="en-US" sz="1600" dirty="0">
              <a:solidFill>
                <a:srgbClr val="FF0000"/>
              </a:solidFill>
            </a:endParaRPr>
          </a:p>
        </p:txBody>
      </p:sp>
      <p:sp>
        <p:nvSpPr>
          <p:cNvPr id="18" name="TextBox 17"/>
          <p:cNvSpPr txBox="1"/>
          <p:nvPr/>
        </p:nvSpPr>
        <p:spPr>
          <a:xfrm>
            <a:off x="2362200" y="4233446"/>
            <a:ext cx="1219200" cy="338554"/>
          </a:xfrm>
          <a:prstGeom prst="rect">
            <a:avLst/>
          </a:prstGeom>
          <a:noFill/>
        </p:spPr>
        <p:txBody>
          <a:bodyPr wrap="square" rtlCol="0">
            <a:spAutoFit/>
          </a:bodyPr>
          <a:lstStyle/>
          <a:p>
            <a:r>
              <a:rPr lang="en-US" sz="1600" dirty="0" smtClean="0">
                <a:solidFill>
                  <a:srgbClr val="FF0000"/>
                </a:solidFill>
              </a:rPr>
              <a:t>___ Minutes</a:t>
            </a:r>
            <a:endParaRPr lang="en-US" sz="1600" dirty="0">
              <a:solidFill>
                <a:srgbClr val="FF0000"/>
              </a:solidFill>
            </a:endParaRPr>
          </a:p>
        </p:txBody>
      </p:sp>
      <p:sp>
        <p:nvSpPr>
          <p:cNvPr id="19" name="TextBox 18"/>
          <p:cNvSpPr txBox="1"/>
          <p:nvPr/>
        </p:nvSpPr>
        <p:spPr>
          <a:xfrm>
            <a:off x="2895600" y="3852446"/>
            <a:ext cx="1219200" cy="338554"/>
          </a:xfrm>
          <a:prstGeom prst="rect">
            <a:avLst/>
          </a:prstGeom>
          <a:noFill/>
        </p:spPr>
        <p:txBody>
          <a:bodyPr wrap="square" rtlCol="0">
            <a:spAutoFit/>
          </a:bodyPr>
          <a:lstStyle/>
          <a:p>
            <a:r>
              <a:rPr lang="en-US" sz="1600" dirty="0" smtClean="0">
                <a:solidFill>
                  <a:srgbClr val="FF0000"/>
                </a:solidFill>
              </a:rPr>
              <a:t>___ Minutes</a:t>
            </a:r>
            <a:endParaRPr lang="en-US" sz="1600" dirty="0">
              <a:solidFill>
                <a:srgbClr val="FF0000"/>
              </a:solidFill>
            </a:endParaRPr>
          </a:p>
        </p:txBody>
      </p:sp>
      <p:sp>
        <p:nvSpPr>
          <p:cNvPr id="20" name="TextBox 19"/>
          <p:cNvSpPr txBox="1"/>
          <p:nvPr/>
        </p:nvSpPr>
        <p:spPr>
          <a:xfrm>
            <a:off x="2362200" y="4614446"/>
            <a:ext cx="1219200" cy="338554"/>
          </a:xfrm>
          <a:prstGeom prst="rect">
            <a:avLst/>
          </a:prstGeom>
          <a:noFill/>
        </p:spPr>
        <p:txBody>
          <a:bodyPr wrap="square" rtlCol="0">
            <a:spAutoFit/>
          </a:bodyPr>
          <a:lstStyle/>
          <a:p>
            <a:r>
              <a:rPr lang="en-US" sz="1600" dirty="0" smtClean="0">
                <a:solidFill>
                  <a:srgbClr val="FF0000"/>
                </a:solidFill>
              </a:rPr>
              <a:t>___ Minutes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686800" cy="6247864"/>
          </a:xfrm>
          <a:prstGeom prst="rect">
            <a:avLst/>
          </a:prstGeom>
          <a:noFill/>
        </p:spPr>
        <p:txBody>
          <a:bodyPr wrap="square" rtlCol="0">
            <a:spAutoFit/>
          </a:bodyPr>
          <a:lstStyle/>
          <a:p>
            <a:pPr fontAlgn="base">
              <a:spcBef>
                <a:spcPct val="0"/>
              </a:spcBef>
              <a:spcAft>
                <a:spcPct val="0"/>
              </a:spcAft>
            </a:pPr>
            <a:r>
              <a:rPr lang="en-US" sz="4000" b="1" dirty="0">
                <a:solidFill>
                  <a:srgbClr val="000000"/>
                </a:solidFill>
              </a:rPr>
              <a:t>Deductive Reasoning </a:t>
            </a:r>
            <a:r>
              <a:rPr lang="en-US" sz="2800" b="1" dirty="0">
                <a:solidFill>
                  <a:srgbClr val="000000"/>
                </a:solidFill>
              </a:rPr>
              <a:t>(Whole to Parts) </a:t>
            </a:r>
            <a:r>
              <a:rPr lang="en-US" sz="4000" b="1" dirty="0">
                <a:solidFill>
                  <a:srgbClr val="000000"/>
                </a:solidFill>
              </a:rPr>
              <a:t>Examples</a:t>
            </a:r>
            <a:r>
              <a:rPr lang="en-US" sz="4000" dirty="0">
                <a:solidFill>
                  <a:srgbClr val="000000"/>
                </a:solidFill>
              </a:rPr>
              <a:t/>
            </a:r>
            <a:br>
              <a:rPr lang="en-US" sz="4000" dirty="0">
                <a:solidFill>
                  <a:srgbClr val="000000"/>
                </a:solidFill>
              </a:rPr>
            </a:br>
            <a:r>
              <a:rPr lang="en-US" sz="4000" dirty="0">
                <a:solidFill>
                  <a:srgbClr val="000000"/>
                </a:solidFill>
              </a:rPr>
              <a:t/>
            </a:r>
            <a:br>
              <a:rPr lang="en-US" sz="4000" dirty="0">
                <a:solidFill>
                  <a:srgbClr val="000000"/>
                </a:solidFill>
              </a:rPr>
            </a:br>
            <a:r>
              <a:rPr lang="en-US" sz="4000" dirty="0">
                <a:solidFill>
                  <a:srgbClr val="000000"/>
                </a:solidFill>
              </a:rPr>
              <a:t>All oranges are fruits</a:t>
            </a:r>
            <a:br>
              <a:rPr lang="en-US" sz="4000" dirty="0">
                <a:solidFill>
                  <a:srgbClr val="000000"/>
                </a:solidFill>
              </a:rPr>
            </a:br>
            <a:r>
              <a:rPr lang="en-US" sz="4000" dirty="0">
                <a:solidFill>
                  <a:srgbClr val="000000"/>
                </a:solidFill>
              </a:rPr>
              <a:t>All fruits grow on trees</a:t>
            </a:r>
            <a:br>
              <a:rPr lang="en-US" sz="4000" dirty="0">
                <a:solidFill>
                  <a:srgbClr val="000000"/>
                </a:solidFill>
              </a:rPr>
            </a:br>
            <a:r>
              <a:rPr lang="en-US" sz="4000" dirty="0">
                <a:solidFill>
                  <a:srgbClr val="000000"/>
                </a:solidFill>
              </a:rPr>
              <a:t>Therefore, all oranges grow on trees</a:t>
            </a:r>
            <a:br>
              <a:rPr lang="en-US" sz="4000" dirty="0">
                <a:solidFill>
                  <a:srgbClr val="000000"/>
                </a:solidFill>
              </a:rPr>
            </a:br>
            <a:r>
              <a:rPr lang="en-US" sz="4000" dirty="0">
                <a:solidFill>
                  <a:srgbClr val="000000"/>
                </a:solidFill>
              </a:rPr>
              <a:t/>
            </a:r>
            <a:br>
              <a:rPr lang="en-US" sz="4000" dirty="0">
                <a:solidFill>
                  <a:srgbClr val="000000"/>
                </a:solidFill>
              </a:rPr>
            </a:br>
            <a:r>
              <a:rPr lang="en-US" sz="4000" dirty="0">
                <a:solidFill>
                  <a:srgbClr val="000000"/>
                </a:solidFill>
              </a:rPr>
              <a:t>All bachelor's are single</a:t>
            </a:r>
            <a:br>
              <a:rPr lang="en-US" sz="4000" dirty="0">
                <a:solidFill>
                  <a:srgbClr val="000000"/>
                </a:solidFill>
              </a:rPr>
            </a:br>
            <a:r>
              <a:rPr lang="en-US" sz="4000" dirty="0">
                <a:solidFill>
                  <a:srgbClr val="000000"/>
                </a:solidFill>
              </a:rPr>
              <a:t>Johnny is single,</a:t>
            </a:r>
            <a:br>
              <a:rPr lang="en-US" sz="4000" dirty="0">
                <a:solidFill>
                  <a:srgbClr val="000000"/>
                </a:solidFill>
              </a:rPr>
            </a:br>
            <a:r>
              <a:rPr lang="en-US" sz="4000" dirty="0">
                <a:solidFill>
                  <a:srgbClr val="000000"/>
                </a:solidFill>
              </a:rPr>
              <a:t>Hence, Johnny is a bachelor</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2 minutes to create a Deductive Reasoning Example</a:t>
            </a:r>
            <a:endParaRPr lang="en-US" dirty="0"/>
          </a:p>
        </p:txBody>
      </p:sp>
      <p:pic>
        <p:nvPicPr>
          <p:cNvPr id="809986" name="Picture 2" descr="C:\Documents and Settings\jagould\Local Settings\Temporary Internet Files\Content.IE5\7471S3LZ\MM900323772[1].gif"/>
          <p:cNvPicPr>
            <a:picLocks noChangeAspect="1" noChangeArrowheads="1" noCrop="1"/>
          </p:cNvPicPr>
          <p:nvPr/>
        </p:nvPicPr>
        <p:blipFill>
          <a:blip r:embed="rId2" cstate="print"/>
          <a:srcRect/>
          <a:stretch>
            <a:fillRect/>
          </a:stretch>
        </p:blipFill>
        <p:spPr bwMode="auto">
          <a:xfrm>
            <a:off x="609600" y="2743200"/>
            <a:ext cx="1219200" cy="1278673"/>
          </a:xfrm>
          <a:prstGeom prst="rect">
            <a:avLst/>
          </a:prstGeom>
          <a:noFill/>
        </p:spPr>
      </p:pic>
      <p:pic>
        <p:nvPicPr>
          <p:cNvPr id="809987" name="Picture 3" descr="C:\Documents and Settings\jagould\Local Settings\Temporary Internet Files\Content.IE5\7471S3LZ\MM900223773[1].gif"/>
          <p:cNvPicPr>
            <a:picLocks noChangeAspect="1" noChangeArrowheads="1" noCrop="1"/>
          </p:cNvPicPr>
          <p:nvPr/>
        </p:nvPicPr>
        <p:blipFill>
          <a:blip r:embed="rId3" cstate="print"/>
          <a:srcRect/>
          <a:stretch>
            <a:fillRect/>
          </a:stretch>
        </p:blipFill>
        <p:spPr bwMode="auto">
          <a:xfrm>
            <a:off x="1981200" y="2819400"/>
            <a:ext cx="1690793" cy="1271588"/>
          </a:xfrm>
          <a:prstGeom prst="rect">
            <a:avLst/>
          </a:prstGeom>
          <a:noFill/>
        </p:spPr>
      </p:pic>
      <p:pic>
        <p:nvPicPr>
          <p:cNvPr id="809988" name="Picture 4" descr="C:\Documents and Settings\jagould\Local Settings\Temporary Internet Files\Content.IE5\9D25J8T3\MM900365298[1].gif"/>
          <p:cNvPicPr>
            <a:picLocks noChangeAspect="1" noChangeArrowheads="1" noCrop="1"/>
          </p:cNvPicPr>
          <p:nvPr/>
        </p:nvPicPr>
        <p:blipFill>
          <a:blip r:embed="rId4" cstate="print"/>
          <a:srcRect/>
          <a:stretch>
            <a:fillRect/>
          </a:stretch>
        </p:blipFill>
        <p:spPr bwMode="auto">
          <a:xfrm>
            <a:off x="4114800" y="3048000"/>
            <a:ext cx="1028700" cy="1028700"/>
          </a:xfrm>
          <a:prstGeom prst="rect">
            <a:avLst/>
          </a:prstGeom>
          <a:noFill/>
        </p:spPr>
      </p:pic>
      <p:pic>
        <p:nvPicPr>
          <p:cNvPr id="809989" name="Picture 5" descr="C:\Documents and Settings\jagould\Local Settings\Temporary Internet Files\Content.IE5\QJ8J3FK8\MM900315812[1].gif"/>
          <p:cNvPicPr>
            <a:picLocks noChangeAspect="1" noChangeArrowheads="1" noCrop="1"/>
          </p:cNvPicPr>
          <p:nvPr/>
        </p:nvPicPr>
        <p:blipFill>
          <a:blip r:embed="rId5" cstate="print"/>
          <a:srcRect/>
          <a:stretch>
            <a:fillRect/>
          </a:stretch>
        </p:blipFill>
        <p:spPr bwMode="auto">
          <a:xfrm>
            <a:off x="1905000" y="4876800"/>
            <a:ext cx="1638300" cy="1638300"/>
          </a:xfrm>
          <a:prstGeom prst="rect">
            <a:avLst/>
          </a:prstGeom>
          <a:noFill/>
        </p:spPr>
      </p:pic>
      <p:cxnSp>
        <p:nvCxnSpPr>
          <p:cNvPr id="9" name="Straight Arrow Connector 8"/>
          <p:cNvCxnSpPr/>
          <p:nvPr/>
        </p:nvCxnSpPr>
        <p:spPr>
          <a:xfrm>
            <a:off x="1371600" y="3962400"/>
            <a:ext cx="6858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19400" y="4191000"/>
            <a:ext cx="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429000" y="4114800"/>
            <a:ext cx="9906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09990" name="Picture 6" descr="C:\Documents and Settings\jagould\Local Settings\Temporary Internet Files\Content.IE5\QJ8J3FK8\MM900318142[1].gif"/>
          <p:cNvPicPr>
            <a:picLocks noChangeAspect="1" noChangeArrowheads="1" noCrop="1"/>
          </p:cNvPicPr>
          <p:nvPr/>
        </p:nvPicPr>
        <p:blipFill>
          <a:blip r:embed="rId6" cstate="print"/>
          <a:srcRect/>
          <a:stretch>
            <a:fillRect/>
          </a:stretch>
        </p:blipFill>
        <p:spPr bwMode="auto">
          <a:xfrm>
            <a:off x="6857999" y="2286000"/>
            <a:ext cx="1577009" cy="1295400"/>
          </a:xfrm>
          <a:prstGeom prst="rect">
            <a:avLst/>
          </a:prstGeom>
          <a:noFill/>
        </p:spPr>
      </p:pic>
      <p:pic>
        <p:nvPicPr>
          <p:cNvPr id="809991" name="Picture 7" descr="C:\Documents and Settings\jagould\Local Settings\Temporary Internet Files\Content.IE5\AVFWUBKV\MM900236271[1].gif"/>
          <p:cNvPicPr>
            <a:picLocks noChangeAspect="1" noChangeArrowheads="1" noCrop="1"/>
          </p:cNvPicPr>
          <p:nvPr/>
        </p:nvPicPr>
        <p:blipFill>
          <a:blip r:embed="rId7" cstate="print"/>
          <a:srcRect/>
          <a:stretch>
            <a:fillRect/>
          </a:stretch>
        </p:blipFill>
        <p:spPr bwMode="auto">
          <a:xfrm>
            <a:off x="6858000" y="3962400"/>
            <a:ext cx="1359647" cy="990600"/>
          </a:xfrm>
          <a:prstGeom prst="rect">
            <a:avLst/>
          </a:prstGeom>
          <a:noFill/>
        </p:spPr>
      </p:pic>
      <p:pic>
        <p:nvPicPr>
          <p:cNvPr id="809992" name="Picture 8" descr="C:\Documents and Settings\jagould\Local Settings\Temporary Internet Files\Content.IE5\7471S3LZ\MC900052559[1].wmf"/>
          <p:cNvPicPr>
            <a:picLocks noChangeAspect="1" noChangeArrowheads="1"/>
          </p:cNvPicPr>
          <p:nvPr/>
        </p:nvPicPr>
        <p:blipFill>
          <a:blip r:embed="rId8" cstate="print"/>
          <a:srcRect/>
          <a:stretch>
            <a:fillRect/>
          </a:stretch>
        </p:blipFill>
        <p:spPr bwMode="auto">
          <a:xfrm rot="9050336">
            <a:off x="7696200" y="3481171"/>
            <a:ext cx="367741" cy="255422"/>
          </a:xfrm>
          <a:prstGeom prst="rect">
            <a:avLst/>
          </a:prstGeom>
          <a:noFill/>
        </p:spPr>
      </p:pic>
      <p:pic>
        <p:nvPicPr>
          <p:cNvPr id="22" name="Picture 8" descr="C:\Documents and Settings\jagould\Local Settings\Temporary Internet Files\Content.IE5\7471S3LZ\MC900052559[1].wmf"/>
          <p:cNvPicPr>
            <a:picLocks noChangeAspect="1" noChangeArrowheads="1"/>
          </p:cNvPicPr>
          <p:nvPr/>
        </p:nvPicPr>
        <p:blipFill>
          <a:blip r:embed="rId8" cstate="print"/>
          <a:srcRect/>
          <a:stretch>
            <a:fillRect/>
          </a:stretch>
        </p:blipFill>
        <p:spPr bwMode="auto">
          <a:xfrm rot="8847902">
            <a:off x="7162800" y="3475732"/>
            <a:ext cx="367741" cy="255422"/>
          </a:xfrm>
          <a:prstGeom prst="rect">
            <a:avLst/>
          </a:prstGeom>
          <a:noFill/>
        </p:spPr>
      </p:pic>
      <p:pic>
        <p:nvPicPr>
          <p:cNvPr id="23" name="Picture 8" descr="C:\Documents and Settings\jagould\Local Settings\Temporary Internet Files\Content.IE5\7471S3LZ\MC900052559[1].wmf"/>
          <p:cNvPicPr>
            <a:picLocks noChangeAspect="1" noChangeArrowheads="1"/>
          </p:cNvPicPr>
          <p:nvPr/>
        </p:nvPicPr>
        <p:blipFill>
          <a:blip r:embed="rId8" cstate="print"/>
          <a:srcRect/>
          <a:stretch>
            <a:fillRect/>
          </a:stretch>
        </p:blipFill>
        <p:spPr bwMode="auto">
          <a:xfrm>
            <a:off x="7772400" y="2819400"/>
            <a:ext cx="367741" cy="255422"/>
          </a:xfrm>
          <a:prstGeom prst="rect">
            <a:avLst/>
          </a:prstGeom>
          <a:noFill/>
        </p:spPr>
      </p:pic>
      <p:pic>
        <p:nvPicPr>
          <p:cNvPr id="24" name="Picture 8" descr="C:\Documents and Settings\jagould\Local Settings\Temporary Internet Files\Content.IE5\7471S3LZ\MC900052559[1].wmf"/>
          <p:cNvPicPr>
            <a:picLocks noChangeAspect="1" noChangeArrowheads="1"/>
          </p:cNvPicPr>
          <p:nvPr/>
        </p:nvPicPr>
        <p:blipFill>
          <a:blip r:embed="rId8" cstate="print"/>
          <a:srcRect/>
          <a:stretch>
            <a:fillRect/>
          </a:stretch>
        </p:blipFill>
        <p:spPr bwMode="auto">
          <a:xfrm>
            <a:off x="7620000" y="5410200"/>
            <a:ext cx="367741" cy="255422"/>
          </a:xfrm>
          <a:prstGeom prst="rect">
            <a:avLst/>
          </a:prstGeom>
          <a:noFill/>
        </p:spPr>
      </p:pic>
      <p:pic>
        <p:nvPicPr>
          <p:cNvPr id="25" name="Picture 7" descr="C:\Documents and Settings\jagould\Local Settings\Temporary Internet Files\Content.IE5\AVFWUBKV\MM900236271[1].gif"/>
          <p:cNvPicPr>
            <a:picLocks noChangeAspect="1" noChangeArrowheads="1" noCrop="1"/>
          </p:cNvPicPr>
          <p:nvPr/>
        </p:nvPicPr>
        <p:blipFill>
          <a:blip r:embed="rId7" cstate="print"/>
          <a:srcRect/>
          <a:stretch>
            <a:fillRect/>
          </a:stretch>
        </p:blipFill>
        <p:spPr bwMode="auto">
          <a:xfrm>
            <a:off x="6781800" y="5410200"/>
            <a:ext cx="1359647" cy="990600"/>
          </a:xfrm>
          <a:prstGeom prst="rect">
            <a:avLst/>
          </a:prstGeom>
          <a:noFill/>
        </p:spPr>
      </p:pic>
      <p:cxnSp>
        <p:nvCxnSpPr>
          <p:cNvPr id="26" name="Straight Arrow Connector 25"/>
          <p:cNvCxnSpPr/>
          <p:nvPr/>
        </p:nvCxnSpPr>
        <p:spPr>
          <a:xfrm>
            <a:off x="7467600" y="51054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467600" y="36576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6324600"/>
            <a:ext cx="7010400" cy="461665"/>
          </a:xfrm>
          <a:prstGeom prst="rect">
            <a:avLst/>
          </a:prstGeom>
          <a:noFill/>
        </p:spPr>
        <p:txBody>
          <a:bodyPr wrap="square" rtlCol="0">
            <a:spAutoFit/>
          </a:bodyPr>
          <a:lstStyle/>
          <a:p>
            <a:r>
              <a:rPr lang="en-US" sz="1200" dirty="0" err="1" smtClean="0"/>
              <a:t>Sadker</a:t>
            </a:r>
            <a:r>
              <a:rPr lang="en-US" sz="1200" dirty="0" smtClean="0"/>
              <a:t>, D. S., &amp; </a:t>
            </a:r>
            <a:r>
              <a:rPr lang="en-US" sz="1200" dirty="0" err="1" smtClean="0"/>
              <a:t>Zittleman</a:t>
            </a:r>
            <a:r>
              <a:rPr lang="en-US" sz="1200" dirty="0" smtClean="0"/>
              <a:t>, K. R. (2009). </a:t>
            </a:r>
            <a:r>
              <a:rPr lang="en-US" sz="1200" i="1" dirty="0" smtClean="0"/>
              <a:t>Teachers, schools, and society: A brief introduction into education. </a:t>
            </a:r>
          </a:p>
          <a:p>
            <a:r>
              <a:rPr lang="en-US" sz="1200" i="1" dirty="0" smtClean="0"/>
              <a:t>          2</a:t>
            </a:r>
            <a:r>
              <a:rPr lang="en-US" sz="1200" i="1" baseline="30000" dirty="0" smtClean="0"/>
              <a:t>nd</a:t>
            </a:r>
            <a:r>
              <a:rPr lang="en-US" sz="1200" i="1" dirty="0" smtClean="0"/>
              <a:t> Edition.</a:t>
            </a:r>
            <a:r>
              <a:rPr lang="en-US" sz="1200" dirty="0" smtClean="0"/>
              <a:t> New York: McGraw Hill.</a:t>
            </a:r>
            <a:endParaRPr lang="en-US" sz="1200" dirty="0"/>
          </a:p>
        </p:txBody>
      </p:sp>
      <p:pic>
        <p:nvPicPr>
          <p:cNvPr id="7170" name="Picture 2" descr="http://tbn1.google.com/images?q=tbn:LR-VJnk95qsmrM:http://www.maegabriel.com/photos/IMG_20060708_3248.jpg">
            <a:hlinkClick r:id="rId2"/>
          </p:cNvPr>
          <p:cNvPicPr>
            <a:picLocks noChangeAspect="1" noChangeArrowheads="1"/>
          </p:cNvPicPr>
          <p:nvPr/>
        </p:nvPicPr>
        <p:blipFill>
          <a:blip r:embed="rId3" cstate="print"/>
          <a:srcRect/>
          <a:stretch>
            <a:fillRect/>
          </a:stretch>
        </p:blipFill>
        <p:spPr bwMode="auto">
          <a:xfrm>
            <a:off x="3124200" y="1066800"/>
            <a:ext cx="2895600" cy="4343403"/>
          </a:xfrm>
          <a:prstGeom prst="rect">
            <a:avLst/>
          </a:prstGeom>
          <a:noFill/>
        </p:spPr>
      </p:pic>
      <p:pic>
        <p:nvPicPr>
          <p:cNvPr id="7171" name="Picture 3" descr="C:\Documents and Settings\jagould\Local Settings\Temporary Internet Files\Content.IE5\5I3H65O1\MMj02836550000[1].gif"/>
          <p:cNvPicPr>
            <a:picLocks noChangeAspect="1" noChangeArrowheads="1" noCrop="1"/>
          </p:cNvPicPr>
          <p:nvPr/>
        </p:nvPicPr>
        <p:blipFill>
          <a:blip r:embed="rId4" cstate="print"/>
          <a:srcRect/>
          <a:stretch>
            <a:fillRect/>
          </a:stretch>
        </p:blipFill>
        <p:spPr bwMode="auto">
          <a:xfrm>
            <a:off x="8195732" y="0"/>
            <a:ext cx="948267" cy="1524000"/>
          </a:xfrm>
          <a:prstGeom prst="rect">
            <a:avLst/>
          </a:prstGeom>
          <a:noFill/>
        </p:spPr>
      </p:pic>
      <p:pic>
        <p:nvPicPr>
          <p:cNvPr id="7172" name="Picture 4" descr="C:\Documents and Settings\jagould\Local Settings\Temporary Internet Files\Content.IE5\KYJFM1N9\MMj03567180000[1].gif"/>
          <p:cNvPicPr>
            <a:picLocks noChangeAspect="1" noChangeArrowheads="1" noCrop="1"/>
          </p:cNvPicPr>
          <p:nvPr/>
        </p:nvPicPr>
        <p:blipFill>
          <a:blip r:embed="rId5" cstate="print"/>
          <a:srcRect/>
          <a:stretch>
            <a:fillRect/>
          </a:stretch>
        </p:blipFill>
        <p:spPr bwMode="auto">
          <a:xfrm>
            <a:off x="0" y="5562601"/>
            <a:ext cx="1295400" cy="1295400"/>
          </a:xfrm>
          <a:prstGeom prst="rect">
            <a:avLst/>
          </a:prstGeom>
          <a:noFill/>
        </p:spPr>
      </p:pic>
      <p:pic>
        <p:nvPicPr>
          <p:cNvPr id="7173" name="Picture 5" descr="C:\Documents and Settings\jagould\Local Settings\Temporary Internet Files\Content.IE5\5DRM6EMZ\MMj03033190000[1].gif"/>
          <p:cNvPicPr>
            <a:picLocks noChangeAspect="1" noChangeArrowheads="1" noCrop="1"/>
          </p:cNvPicPr>
          <p:nvPr/>
        </p:nvPicPr>
        <p:blipFill>
          <a:blip r:embed="rId6" cstate="print"/>
          <a:srcRect/>
          <a:stretch>
            <a:fillRect/>
          </a:stretch>
        </p:blipFill>
        <p:spPr bwMode="auto">
          <a:xfrm>
            <a:off x="0" y="0"/>
            <a:ext cx="1447800" cy="1640840"/>
          </a:xfrm>
          <a:prstGeom prst="rect">
            <a:avLst/>
          </a:prstGeom>
          <a:noFill/>
        </p:spPr>
      </p:pic>
      <p:pic>
        <p:nvPicPr>
          <p:cNvPr id="7174" name="Picture 6" descr="C:\Documents and Settings\jagould\Local Settings\Temporary Internet Files\Content.IE5\RTRRVV90\MMj03180600000[1].gif"/>
          <p:cNvPicPr>
            <a:picLocks noChangeAspect="1" noChangeArrowheads="1" noCrop="1"/>
          </p:cNvPicPr>
          <p:nvPr/>
        </p:nvPicPr>
        <p:blipFill>
          <a:blip r:embed="rId7" cstate="print"/>
          <a:srcRect/>
          <a:stretch>
            <a:fillRect/>
          </a:stretch>
        </p:blipFill>
        <p:spPr bwMode="auto">
          <a:xfrm>
            <a:off x="7924800" y="5410200"/>
            <a:ext cx="1219200" cy="1447800"/>
          </a:xfrm>
          <a:prstGeom prst="rect">
            <a:avLst/>
          </a:prstGeom>
          <a:noFill/>
        </p:spPr>
      </p:pic>
      <p:sp>
        <p:nvSpPr>
          <p:cNvPr id="9" name="TextBox 8"/>
          <p:cNvSpPr txBox="1"/>
          <p:nvPr/>
        </p:nvSpPr>
        <p:spPr>
          <a:xfrm>
            <a:off x="3200400" y="304800"/>
            <a:ext cx="3352800" cy="369332"/>
          </a:xfrm>
          <a:prstGeom prst="rect">
            <a:avLst/>
          </a:prstGeom>
          <a:noFill/>
        </p:spPr>
        <p:txBody>
          <a:bodyPr wrap="square" rtlCol="0">
            <a:spAutoFit/>
          </a:bodyPr>
          <a:lstStyle/>
          <a:p>
            <a:r>
              <a:rPr lang="en-US" dirty="0" smtClean="0"/>
              <a:t>Marketplace Laws &amp; Reality</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534400" cy="685800"/>
          </a:xfrm>
        </p:spPr>
        <p:txBody>
          <a:bodyPr/>
          <a:lstStyle/>
          <a:p>
            <a:pPr algn="ctr">
              <a:buNone/>
            </a:pPr>
            <a:r>
              <a:rPr lang="en-US" sz="2800" b="1" dirty="0" smtClean="0"/>
              <a:t>Dr. Jonathon A. Gould </a:t>
            </a:r>
            <a:r>
              <a:rPr lang="en-US" sz="2800" b="1" dirty="0" smtClean="0">
                <a:sym typeface="Wingdings" pitchFamily="2" charset="2"/>
              </a:rPr>
              <a:t> </a:t>
            </a:r>
            <a:r>
              <a:rPr lang="en-US" sz="2800" b="1" dirty="0" smtClean="0">
                <a:sym typeface="Wingdings" pitchFamily="2" charset="2"/>
                <a:hlinkClick r:id="rId2"/>
              </a:rPr>
              <a:t>JAGould@SVSU.Edu</a:t>
            </a:r>
            <a:r>
              <a:rPr lang="en-US" sz="2800" b="1" dirty="0" smtClean="0">
                <a:sym typeface="Wingdings" pitchFamily="2" charset="2"/>
              </a:rPr>
              <a:t> </a:t>
            </a:r>
            <a:endParaRPr lang="en-US" sz="2800" b="1" dirty="0" smtClean="0">
              <a:solidFill>
                <a:srgbClr val="FF0000"/>
              </a:solidFill>
            </a:endParaRPr>
          </a:p>
        </p:txBody>
      </p:sp>
      <p:sp>
        <p:nvSpPr>
          <p:cNvPr id="4" name="TextBox 3"/>
          <p:cNvSpPr txBox="1"/>
          <p:nvPr/>
        </p:nvSpPr>
        <p:spPr>
          <a:xfrm>
            <a:off x="152400" y="5334000"/>
            <a:ext cx="8839200" cy="1384995"/>
          </a:xfrm>
          <a:prstGeom prst="rect">
            <a:avLst/>
          </a:prstGeom>
          <a:noFill/>
        </p:spPr>
        <p:txBody>
          <a:bodyPr wrap="square" rtlCol="0">
            <a:spAutoFit/>
          </a:bodyPr>
          <a:lstStyle/>
          <a:p>
            <a:r>
              <a:rPr lang="en-US" sz="2800" i="1" dirty="0" smtClean="0"/>
              <a:t>I wish to thank each and every one of you, for YOU are the reason this Professional Development was both magical and meaningful! I wish you success this school year </a:t>
            </a:r>
            <a:r>
              <a:rPr lang="en-US" sz="2800" i="1" dirty="0" smtClean="0">
                <a:sym typeface="Wingdings" pitchFamily="2" charset="2"/>
              </a:rPr>
              <a:t>                </a:t>
            </a:r>
            <a:endParaRPr lang="en-US" sz="2800" i="1" dirty="0">
              <a:solidFill>
                <a:srgbClr val="FF0000"/>
              </a:solidFill>
            </a:endParaRPr>
          </a:p>
        </p:txBody>
      </p:sp>
      <p:pic>
        <p:nvPicPr>
          <p:cNvPr id="2" name="Picture 4" descr="http://t1.gstatic.com/images?q=tbn:ANd9GcSeFmiRVBAsG5AZTzQsOEIUCpXz81hYa9ez6ab2qYTLo6Ix9iTznQ"/>
          <p:cNvPicPr>
            <a:picLocks noChangeAspect="1" noChangeArrowheads="1"/>
          </p:cNvPicPr>
          <p:nvPr/>
        </p:nvPicPr>
        <p:blipFill>
          <a:blip r:embed="rId3" cstate="print"/>
          <a:srcRect/>
          <a:stretch>
            <a:fillRect/>
          </a:stretch>
        </p:blipFill>
        <p:spPr bwMode="auto">
          <a:xfrm>
            <a:off x="2057400" y="1357476"/>
            <a:ext cx="5105400" cy="382412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077200" cy="914400"/>
          </a:xfrm>
        </p:spPr>
        <p:txBody>
          <a:bodyPr>
            <a:normAutofit fontScale="90000"/>
          </a:bodyPr>
          <a:lstStyle/>
          <a:p>
            <a:pPr algn="l"/>
            <a:r>
              <a:rPr lang="en-US" sz="2800" dirty="0" smtClean="0"/>
              <a:t>1.	Grade Level / Name of Class / Content Focus / 	Content Standards&amp; Benchmarks </a:t>
            </a:r>
            <a:r>
              <a:rPr lang="en-US" sz="1800" dirty="0" smtClean="0"/>
              <a:t>(GLCEs / HSCEs &amp; CCSSs)</a:t>
            </a:r>
            <a:endParaRPr lang="en-US" sz="1800" dirty="0"/>
          </a:p>
        </p:txBody>
      </p:sp>
      <p:sp>
        <p:nvSpPr>
          <p:cNvPr id="3" name="Content Placeholder 2"/>
          <p:cNvSpPr>
            <a:spLocks noGrp="1"/>
          </p:cNvSpPr>
          <p:nvPr>
            <p:ph idx="1"/>
          </p:nvPr>
        </p:nvSpPr>
        <p:spPr>
          <a:xfrm>
            <a:off x="152400" y="1066800"/>
            <a:ext cx="8839200" cy="5562600"/>
          </a:xfrm>
        </p:spPr>
        <p:txBody>
          <a:bodyPr/>
          <a:lstStyle/>
          <a:p>
            <a:r>
              <a:rPr lang="en-US" sz="2000" dirty="0" smtClean="0"/>
              <a:t>The first thing to consider is what you want to teach. This should be developed based upon the Michigan Department of Education Content Standards and Benchmarks (Grade Level Content Expectations “</a:t>
            </a:r>
            <a:r>
              <a:rPr lang="en-US" sz="2000" b="1" dirty="0" smtClean="0"/>
              <a:t>GLCE</a:t>
            </a:r>
            <a:r>
              <a:rPr lang="en-US" sz="2000" dirty="0" smtClean="0"/>
              <a:t>s” / High School Content Expectations </a:t>
            </a:r>
            <a:r>
              <a:rPr lang="en-US" sz="2000" b="1" dirty="0" smtClean="0"/>
              <a:t>“HSCEs”</a:t>
            </a:r>
            <a:r>
              <a:rPr lang="en-US" sz="2000" dirty="0" smtClean="0"/>
              <a:t>)</a:t>
            </a:r>
            <a:r>
              <a:rPr lang="en-US" sz="2000" b="1" dirty="0" smtClean="0"/>
              <a:t> </a:t>
            </a:r>
            <a:r>
              <a:rPr lang="en-US" sz="2000" dirty="0" smtClean="0"/>
              <a:t>or in some cases the professional standards created by your discipline. </a:t>
            </a:r>
            <a:r>
              <a:rPr lang="en-US" sz="2000" b="1" dirty="0" smtClean="0">
                <a:solidFill>
                  <a:srgbClr val="FF0000"/>
                </a:solidFill>
              </a:rPr>
              <a:t>The Common Core State Standards (CCSS) are currently developed for Mathematics and ELA, with Science, Social Studies, and Exploratory/Elective Classes “on their way.”  Please see the next slide for links to the Michigan Department of Education (MDE) and the CCSS.</a:t>
            </a:r>
          </a:p>
          <a:p>
            <a:pPr>
              <a:buNone/>
            </a:pPr>
            <a:endParaRPr lang="en-US" sz="2000" dirty="0" smtClean="0"/>
          </a:p>
          <a:p>
            <a:r>
              <a:rPr lang="en-US" sz="2000" dirty="0" smtClean="0"/>
              <a:t>You also need to be aware of the </a:t>
            </a:r>
            <a:r>
              <a:rPr lang="en-US" sz="2000" b="1" dirty="0" smtClean="0"/>
              <a:t>grade level and name of the class</a:t>
            </a:r>
            <a:r>
              <a:rPr lang="en-US" sz="2000" dirty="0" smtClean="0"/>
              <a:t> you are developing the lesson for and the time you have to implement the lesson. </a:t>
            </a:r>
          </a:p>
          <a:p>
            <a:pPr>
              <a:buNone/>
            </a:pPr>
            <a:endParaRPr lang="en-US" sz="2000" dirty="0" smtClean="0"/>
          </a:p>
          <a:p>
            <a:r>
              <a:rPr lang="en-US" sz="2000" dirty="0" smtClean="0"/>
              <a:t>Once you have your </a:t>
            </a:r>
            <a:r>
              <a:rPr lang="en-US" sz="2000" b="1" dirty="0" smtClean="0"/>
              <a:t>content focus</a:t>
            </a:r>
            <a:r>
              <a:rPr lang="en-US" sz="2000" dirty="0" smtClean="0"/>
              <a:t>, you can begin determining how you want to teach the topic. Having your lesson plan correctly aligned with state standards helps to prove its worthiness and necessity. It also helps in assuring that your students are being taught what your state requires.</a:t>
            </a:r>
            <a:endParaRPr lang="en-US" sz="2000" dirty="0"/>
          </a:p>
        </p:txBody>
      </p:sp>
      <p:sp>
        <p:nvSpPr>
          <p:cNvPr id="4" name="TextBox 3"/>
          <p:cNvSpPr txBox="1"/>
          <p:nvPr/>
        </p:nvSpPr>
        <p:spPr>
          <a:xfrm>
            <a:off x="7924800" y="6477000"/>
            <a:ext cx="1219200" cy="461665"/>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0"/>
            <a:ext cx="8839200" cy="1066800"/>
          </a:xfrm>
        </p:spPr>
        <p:txBody>
          <a:bodyPr/>
          <a:lstStyle/>
          <a:p>
            <a:r>
              <a:rPr lang="en-US" dirty="0" smtClean="0"/>
              <a:t>Link to the MDE &amp; the CCSS</a:t>
            </a:r>
            <a:endParaRPr lang="en-US" dirty="0"/>
          </a:p>
        </p:txBody>
      </p:sp>
      <p:sp>
        <p:nvSpPr>
          <p:cNvPr id="4" name="Content Placeholder 3"/>
          <p:cNvSpPr>
            <a:spLocks noGrp="1"/>
          </p:cNvSpPr>
          <p:nvPr>
            <p:ph sz="quarter" idx="1"/>
          </p:nvPr>
        </p:nvSpPr>
        <p:spPr>
          <a:xfrm>
            <a:off x="4191000" y="1905000"/>
            <a:ext cx="4648200" cy="3810000"/>
          </a:xfrm>
        </p:spPr>
        <p:txBody>
          <a:bodyPr/>
          <a:lstStyle/>
          <a:p>
            <a:r>
              <a:rPr lang="en-US" b="1" dirty="0" smtClean="0">
                <a:hlinkClick r:id="rId2"/>
              </a:rPr>
              <a:t>www.michigan.gov/glce</a:t>
            </a:r>
            <a:endParaRPr lang="en-US" b="1" dirty="0" smtClean="0"/>
          </a:p>
          <a:p>
            <a:endParaRPr lang="en-US" dirty="0" smtClean="0">
              <a:hlinkClick r:id="rId3"/>
            </a:endParaRPr>
          </a:p>
          <a:p>
            <a:pPr>
              <a:buNone/>
            </a:pPr>
            <a:endParaRPr lang="en-US" dirty="0" smtClean="0">
              <a:hlinkClick r:id="rId3"/>
            </a:endParaRPr>
          </a:p>
          <a:p>
            <a:r>
              <a:rPr lang="en-US" dirty="0" smtClean="0">
                <a:hlinkClick r:id="rId3"/>
              </a:rPr>
              <a:t>http://www.michigan.gov/mde/0,1607,7-140-6530_30334_51042-232021--,00.html</a:t>
            </a:r>
            <a:endParaRPr lang="en-US" dirty="0" smtClean="0"/>
          </a:p>
          <a:p>
            <a:endParaRPr lang="en-US" dirty="0"/>
          </a:p>
        </p:txBody>
      </p:sp>
      <p:pic>
        <p:nvPicPr>
          <p:cNvPr id="3074" name="Picture 2" descr="http://homepages.wmich.edu/~chenders/images/MDElogoBlue.gif"/>
          <p:cNvPicPr>
            <a:picLocks noChangeAspect="1" noChangeArrowheads="1"/>
          </p:cNvPicPr>
          <p:nvPr/>
        </p:nvPicPr>
        <p:blipFill>
          <a:blip r:embed="rId4" cstate="print"/>
          <a:srcRect/>
          <a:stretch>
            <a:fillRect/>
          </a:stretch>
        </p:blipFill>
        <p:spPr bwMode="auto">
          <a:xfrm>
            <a:off x="685800" y="1524000"/>
            <a:ext cx="3200400" cy="1525524"/>
          </a:xfrm>
          <a:prstGeom prst="rect">
            <a:avLst/>
          </a:prstGeom>
          <a:noFill/>
        </p:spPr>
      </p:pic>
      <p:pic>
        <p:nvPicPr>
          <p:cNvPr id="3076" name="Picture 4" descr="https://www.ocps.net/cs/services/cs/ccs/PublishingImages/Common_Core_State_Standards_gif.png"/>
          <p:cNvPicPr>
            <a:picLocks noChangeAspect="1" noChangeArrowheads="1"/>
          </p:cNvPicPr>
          <p:nvPr/>
        </p:nvPicPr>
        <p:blipFill>
          <a:blip r:embed="rId5" cstate="print"/>
          <a:srcRect/>
          <a:stretch>
            <a:fillRect/>
          </a:stretch>
        </p:blipFill>
        <p:spPr bwMode="auto">
          <a:xfrm>
            <a:off x="152400" y="4038600"/>
            <a:ext cx="4267200" cy="152098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t>2.	Purpose/ Relevancy to Students</a:t>
            </a:r>
            <a:endParaRPr lang="en-US" sz="4000" dirty="0"/>
          </a:p>
        </p:txBody>
      </p:sp>
      <p:sp>
        <p:nvSpPr>
          <p:cNvPr id="3" name="Content Placeholder 2"/>
          <p:cNvSpPr>
            <a:spLocks noGrp="1"/>
          </p:cNvSpPr>
          <p:nvPr>
            <p:ph idx="1"/>
          </p:nvPr>
        </p:nvSpPr>
        <p:spPr/>
        <p:txBody>
          <a:bodyPr/>
          <a:lstStyle/>
          <a:p>
            <a:r>
              <a:rPr lang="en-US" dirty="0" smtClean="0"/>
              <a:t>The </a:t>
            </a:r>
            <a:r>
              <a:rPr lang="en-US" b="1" dirty="0" smtClean="0"/>
              <a:t>purpose </a:t>
            </a:r>
            <a:r>
              <a:rPr lang="en-US" dirty="0" smtClean="0"/>
              <a:t>of the lesson/</a:t>
            </a:r>
            <a:r>
              <a:rPr lang="en-US" b="1" dirty="0" smtClean="0"/>
              <a:t>relevancy to students</a:t>
            </a:r>
            <a:r>
              <a:rPr lang="en-US" dirty="0" smtClean="0"/>
              <a:t> connects the content to the students’ prior knowledge and makes a case for how this content is useful in the “real world”. </a:t>
            </a:r>
          </a:p>
          <a:p>
            <a:pPr>
              <a:buNone/>
            </a:pPr>
            <a:endParaRPr lang="en-US" sz="1200" dirty="0" smtClean="0"/>
          </a:p>
          <a:p>
            <a:r>
              <a:rPr lang="en-US" dirty="0" smtClean="0"/>
              <a:t>Embraces cultural diversity, equity, and sets high expectations for students.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685800"/>
          </a:xfrm>
        </p:spPr>
        <p:txBody>
          <a:bodyPr/>
          <a:lstStyle/>
          <a:p>
            <a:pPr algn="l"/>
            <a:r>
              <a:rPr lang="en-US" sz="3300" dirty="0" smtClean="0"/>
              <a:t>3. Special Needs Considerations/Accommodations</a:t>
            </a:r>
            <a:endParaRPr lang="en-US" sz="3300" dirty="0"/>
          </a:p>
        </p:txBody>
      </p:sp>
      <p:sp>
        <p:nvSpPr>
          <p:cNvPr id="3" name="Content Placeholder 2"/>
          <p:cNvSpPr>
            <a:spLocks noGrp="1"/>
          </p:cNvSpPr>
          <p:nvPr>
            <p:ph idx="1"/>
          </p:nvPr>
        </p:nvSpPr>
        <p:spPr>
          <a:xfrm>
            <a:off x="152400" y="990600"/>
            <a:ext cx="8839200" cy="5638800"/>
          </a:xfrm>
        </p:spPr>
        <p:txBody>
          <a:bodyPr/>
          <a:lstStyle/>
          <a:p>
            <a:r>
              <a:rPr lang="en-US" sz="2400" b="1" dirty="0" smtClean="0"/>
              <a:t>Special needs considerations</a:t>
            </a:r>
            <a:r>
              <a:rPr lang="en-US" sz="2400" dirty="0" smtClean="0"/>
              <a:t> are adaptations which should be made for students with learning disabilities and extensions for others. </a:t>
            </a:r>
          </a:p>
          <a:p>
            <a:r>
              <a:rPr lang="en-US" sz="2400" dirty="0" smtClean="0"/>
              <a:t>This is best done with general adaptations for the class, until the needs of specific students are identified. </a:t>
            </a:r>
          </a:p>
          <a:p>
            <a:r>
              <a:rPr lang="en-US" sz="2400" b="1" dirty="0" smtClean="0">
                <a:solidFill>
                  <a:srgbClr val="FF0000"/>
                </a:solidFill>
              </a:rPr>
              <a:t>Do NOT make general statements, such as “I will consult with the case manager or special education teacher”</a:t>
            </a:r>
          </a:p>
          <a:p>
            <a:pPr lvl="1"/>
            <a:r>
              <a:rPr lang="en-US" sz="2000" dirty="0" smtClean="0"/>
              <a:t>Have adaptations listed which will benefit the majority, and then add specific accommodations as the year progresses. </a:t>
            </a:r>
          </a:p>
          <a:p>
            <a:r>
              <a:rPr lang="en-US" sz="2400" dirty="0" smtClean="0"/>
              <a:t>The use of Gardner’s Multiple Intelligences, Bloom’s Taxonomy, and </a:t>
            </a:r>
            <a:r>
              <a:rPr lang="en-US" sz="2400" dirty="0" err="1" smtClean="0"/>
              <a:t>Kagan’s</a:t>
            </a:r>
            <a:r>
              <a:rPr lang="en-US" sz="2400" dirty="0" smtClean="0"/>
              <a:t> Cooperative Learning strategies will complement the learning of ALL students, but can be described here.</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838200"/>
          </a:xfrm>
        </p:spPr>
        <p:txBody>
          <a:bodyPr/>
          <a:lstStyle/>
          <a:p>
            <a:pPr algn="l"/>
            <a:r>
              <a:rPr lang="en-US" dirty="0" smtClean="0"/>
              <a:t>4. Resources</a:t>
            </a:r>
            <a:endParaRPr lang="en-US" dirty="0"/>
          </a:p>
        </p:txBody>
      </p:sp>
      <p:sp>
        <p:nvSpPr>
          <p:cNvPr id="3" name="Content Placeholder 2"/>
          <p:cNvSpPr>
            <a:spLocks noGrp="1"/>
          </p:cNvSpPr>
          <p:nvPr>
            <p:ph idx="1"/>
          </p:nvPr>
        </p:nvSpPr>
        <p:spPr>
          <a:xfrm>
            <a:off x="685800" y="2209800"/>
            <a:ext cx="7772400" cy="3886200"/>
          </a:xfrm>
        </p:spPr>
        <p:txBody>
          <a:bodyPr/>
          <a:lstStyle/>
          <a:p>
            <a:r>
              <a:rPr lang="en-US" sz="6000" dirty="0" smtClean="0"/>
              <a:t>Describe the </a:t>
            </a:r>
            <a:r>
              <a:rPr lang="en-US" sz="6000" b="1" dirty="0" smtClean="0"/>
              <a:t>resources</a:t>
            </a:r>
            <a:r>
              <a:rPr lang="en-US" sz="6000" dirty="0" smtClean="0"/>
              <a:t> needed to complete the lesson.</a:t>
            </a:r>
            <a:endParaRPr lang="en-US" sz="6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715962"/>
          </a:xfrm>
        </p:spPr>
        <p:txBody>
          <a:bodyPr>
            <a:normAutofit/>
          </a:bodyPr>
          <a:lstStyle/>
          <a:p>
            <a:pPr algn="l"/>
            <a:r>
              <a:rPr lang="en-US" sz="3200" b="1" dirty="0" smtClean="0"/>
              <a:t>5.)  </a:t>
            </a:r>
            <a:r>
              <a:rPr lang="en-US" sz="2800" b="1" dirty="0" smtClean="0"/>
              <a:t>Performance Objective ABCD (Learning Outcome)</a:t>
            </a:r>
            <a:endParaRPr lang="en-US" sz="2800" b="1" dirty="0"/>
          </a:p>
        </p:txBody>
      </p:sp>
      <p:sp>
        <p:nvSpPr>
          <p:cNvPr id="3" name="Content Placeholder 2"/>
          <p:cNvSpPr>
            <a:spLocks noGrp="1"/>
          </p:cNvSpPr>
          <p:nvPr>
            <p:ph idx="1"/>
          </p:nvPr>
        </p:nvSpPr>
        <p:spPr>
          <a:xfrm>
            <a:off x="0" y="1143000"/>
            <a:ext cx="9144000" cy="5410200"/>
          </a:xfrm>
        </p:spPr>
        <p:txBody>
          <a:bodyPr>
            <a:normAutofit/>
          </a:bodyPr>
          <a:lstStyle/>
          <a:p>
            <a:pPr lvl="0"/>
            <a:r>
              <a:rPr lang="en-US" dirty="0" smtClean="0"/>
              <a:t>To make sure your lesson plan will teach exactly what you want it to, develop a clear and specific </a:t>
            </a:r>
            <a:r>
              <a:rPr lang="en-US" b="1" dirty="0" smtClean="0"/>
              <a:t>performance objective</a:t>
            </a:r>
            <a:r>
              <a:rPr lang="en-US" dirty="0" smtClean="0"/>
              <a:t>. </a:t>
            </a:r>
          </a:p>
          <a:p>
            <a:pPr lvl="0"/>
            <a:r>
              <a:rPr lang="en-US" dirty="0" smtClean="0"/>
              <a:t>Please note that objectives should not be activities that will be used in the lesson plan. </a:t>
            </a:r>
          </a:p>
          <a:p>
            <a:pPr lvl="0">
              <a:buNone/>
            </a:pPr>
            <a:endParaRPr lang="en-US" dirty="0" smtClean="0"/>
          </a:p>
          <a:p>
            <a:pPr lvl="1"/>
            <a:r>
              <a:rPr lang="en-US" dirty="0" smtClean="0"/>
              <a:t>Instead, the learning outcomes of those activities should be written in the </a:t>
            </a:r>
            <a:r>
              <a:rPr lang="en-US" b="1" dirty="0" smtClean="0"/>
              <a:t>ABCD</a:t>
            </a:r>
            <a:r>
              <a:rPr lang="en-US" dirty="0" smtClean="0"/>
              <a:t> format.  </a:t>
            </a:r>
          </a:p>
          <a:p>
            <a:pPr lvl="1">
              <a:buNone/>
            </a:pPr>
            <a:endParaRPr lang="en-US" dirty="0" smtClean="0"/>
          </a:p>
          <a:p>
            <a:pPr lvl="1">
              <a:buNone/>
            </a:pPr>
            <a:r>
              <a:rPr lang="en-US" sz="2300" b="1" dirty="0" smtClean="0"/>
              <a:t>A=A</a:t>
            </a:r>
            <a:r>
              <a:rPr lang="en-US" sz="2300" dirty="0" smtClean="0"/>
              <a:t>udience       </a:t>
            </a:r>
            <a:r>
              <a:rPr lang="en-US" sz="2300" b="1" dirty="0" smtClean="0"/>
              <a:t>B=B</a:t>
            </a:r>
            <a:r>
              <a:rPr lang="en-US" sz="2300" dirty="0" smtClean="0"/>
              <a:t>ehavior   </a:t>
            </a:r>
            <a:r>
              <a:rPr lang="en-US" sz="2300" b="1" dirty="0" smtClean="0"/>
              <a:t>C=C</a:t>
            </a:r>
            <a:r>
              <a:rPr lang="en-US" sz="2300" dirty="0" smtClean="0"/>
              <a:t>onditions      </a:t>
            </a:r>
            <a:r>
              <a:rPr lang="en-US" sz="2300" b="1" dirty="0" smtClean="0"/>
              <a:t>D=D</a:t>
            </a:r>
            <a:r>
              <a:rPr lang="en-US" sz="2300" dirty="0" smtClean="0"/>
              <a:t>egree of Mastery</a:t>
            </a:r>
            <a:endParaRPr lang="en-US" sz="23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smtClean="0"/>
              <a:t>6.) 	Content-Literacy Strategy</a:t>
            </a:r>
            <a:br>
              <a:rPr lang="en-US" dirty="0" smtClean="0"/>
            </a:br>
            <a:endParaRPr lang="en-US" dirty="0"/>
          </a:p>
        </p:txBody>
      </p:sp>
      <p:sp>
        <p:nvSpPr>
          <p:cNvPr id="3" name="Content Placeholder 2"/>
          <p:cNvSpPr>
            <a:spLocks noGrp="1"/>
          </p:cNvSpPr>
          <p:nvPr>
            <p:ph idx="1"/>
          </p:nvPr>
        </p:nvSpPr>
        <p:spPr/>
        <p:txBody>
          <a:bodyPr/>
          <a:lstStyle/>
          <a:p>
            <a:r>
              <a:rPr lang="en-US" dirty="0" smtClean="0"/>
              <a:t>List the </a:t>
            </a:r>
            <a:r>
              <a:rPr lang="en-US" b="1" dirty="0" smtClean="0"/>
              <a:t>content-literacy strategy</a:t>
            </a:r>
            <a:r>
              <a:rPr lang="en-US" dirty="0" smtClean="0"/>
              <a:t> your students will be using during the lesson. </a:t>
            </a:r>
          </a:p>
          <a:p>
            <a:r>
              <a:rPr lang="en-US" dirty="0" smtClean="0"/>
              <a:t>The content-literacy strategy is an activity to promote/enhance the use of writing and/or reading for this lesson. </a:t>
            </a:r>
          </a:p>
          <a:p>
            <a:r>
              <a:rPr lang="en-US" dirty="0" smtClean="0"/>
              <a:t>A variety of strategies will be learned in TEMS 312, a few will be provided/discussed in TEMS 302.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5791200" cy="1143000"/>
          </a:xfrm>
        </p:spPr>
        <p:txBody>
          <a:bodyPr/>
          <a:lstStyle/>
          <a:p>
            <a:r>
              <a:rPr lang="en-US" sz="5400" b="1" dirty="0" smtClean="0">
                <a:solidFill>
                  <a:schemeClr val="tx1"/>
                </a:solidFill>
              </a:rPr>
              <a:t>Tent Cards</a:t>
            </a:r>
            <a:endParaRPr lang="en-US" sz="5400" b="1" dirty="0">
              <a:solidFill>
                <a:schemeClr val="tx1"/>
              </a:solidFill>
            </a:endParaRPr>
          </a:p>
        </p:txBody>
      </p:sp>
      <p:sp>
        <p:nvSpPr>
          <p:cNvPr id="3" name="Content Placeholder 2"/>
          <p:cNvSpPr>
            <a:spLocks noGrp="1"/>
          </p:cNvSpPr>
          <p:nvPr>
            <p:ph idx="1"/>
          </p:nvPr>
        </p:nvSpPr>
        <p:spPr>
          <a:xfrm>
            <a:off x="0" y="1143000"/>
            <a:ext cx="9144000" cy="5562600"/>
          </a:xfrm>
        </p:spPr>
        <p:txBody>
          <a:bodyPr/>
          <a:lstStyle/>
          <a:p>
            <a:r>
              <a:rPr lang="en-US" sz="2800" dirty="0" smtClean="0"/>
              <a:t>Please take a moment to fill-out the front of a                    Tent Card with the following information:</a:t>
            </a:r>
          </a:p>
          <a:p>
            <a:pPr lvl="1">
              <a:buNone/>
            </a:pPr>
            <a:endParaRPr lang="en-US" sz="1600" dirty="0" smtClean="0"/>
          </a:p>
          <a:p>
            <a:pPr lvl="1"/>
            <a:r>
              <a:rPr lang="en-US" dirty="0" smtClean="0"/>
              <a:t>First and Last Name (Nice and </a:t>
            </a:r>
            <a:r>
              <a:rPr lang="en-US" b="1" dirty="0" smtClean="0"/>
              <a:t>BIG</a:t>
            </a:r>
            <a:r>
              <a:rPr lang="en-US" dirty="0" smtClean="0"/>
              <a:t>)</a:t>
            </a:r>
          </a:p>
          <a:p>
            <a:pPr lvl="1"/>
            <a:r>
              <a:rPr lang="en-US" dirty="0" smtClean="0"/>
              <a:t>The Grade Level(s) you currently teach</a:t>
            </a:r>
          </a:p>
          <a:p>
            <a:pPr lvl="1"/>
            <a:r>
              <a:rPr lang="en-US" dirty="0" smtClean="0"/>
              <a:t>The Subject(s) you currently teach</a:t>
            </a:r>
          </a:p>
          <a:p>
            <a:pPr lvl="1"/>
            <a:r>
              <a:rPr lang="en-US" dirty="0" smtClean="0"/>
              <a:t>The City where you currently reside</a:t>
            </a:r>
          </a:p>
          <a:p>
            <a:endParaRPr lang="en-US" sz="2800" dirty="0" smtClean="0"/>
          </a:p>
          <a:p>
            <a:endParaRPr lang="en-US" sz="2800" dirty="0" smtClean="0"/>
          </a:p>
          <a:p>
            <a:r>
              <a:rPr lang="en-US" sz="2800" dirty="0" smtClean="0"/>
              <a:t>Separate the back of the card into 4 quadrants</a:t>
            </a:r>
          </a:p>
          <a:p>
            <a:pPr lvl="1"/>
            <a:endParaRPr lang="en-US" sz="3600" dirty="0"/>
          </a:p>
          <a:p>
            <a:pPr lvl="1">
              <a:buNone/>
            </a:pPr>
            <a:endParaRPr lang="en-US" sz="3600" dirty="0" smtClean="0"/>
          </a:p>
        </p:txBody>
      </p:sp>
      <p:sp>
        <p:nvSpPr>
          <p:cNvPr id="4" name="Parallelogram 3"/>
          <p:cNvSpPr/>
          <p:nvPr/>
        </p:nvSpPr>
        <p:spPr>
          <a:xfrm>
            <a:off x="7010400" y="3352800"/>
            <a:ext cx="1752600" cy="1295400"/>
          </a:xfrm>
          <a:prstGeom prst="parallelogram">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cxnSp>
        <p:nvCxnSpPr>
          <p:cNvPr id="6" name="Straight Connector 5"/>
          <p:cNvCxnSpPr/>
          <p:nvPr/>
        </p:nvCxnSpPr>
        <p:spPr>
          <a:xfrm>
            <a:off x="8763000" y="3429000"/>
            <a:ext cx="0" cy="1143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534400" y="45720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1"/>
            <a:endCxn id="4" idx="3"/>
          </p:cNvCxnSpPr>
          <p:nvPr/>
        </p:nvCxnSpPr>
        <p:spPr>
          <a:xfrm flipH="1">
            <a:off x="7724775" y="3352800"/>
            <a:ext cx="323850" cy="1295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7315200" y="4648200"/>
            <a:ext cx="1143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2" descr="https://www.diabetesarchive.net/img/donate_steps/occasion/TentCard_440x480.jpg"/>
          <p:cNvPicPr>
            <a:picLocks noChangeAspect="1" noChangeArrowheads="1"/>
          </p:cNvPicPr>
          <p:nvPr/>
        </p:nvPicPr>
        <p:blipFill>
          <a:blip r:embed="rId2" cstate="print"/>
          <a:srcRect/>
          <a:stretch>
            <a:fillRect/>
          </a:stretch>
        </p:blipFill>
        <p:spPr bwMode="auto">
          <a:xfrm>
            <a:off x="7162799" y="533400"/>
            <a:ext cx="1534885" cy="1676400"/>
          </a:xfrm>
          <a:prstGeom prst="rect">
            <a:avLst/>
          </a:prstGeom>
          <a:noFill/>
        </p:spPr>
      </p:pic>
      <p:cxnSp>
        <p:nvCxnSpPr>
          <p:cNvPr id="15" name="Straight Connector 14"/>
          <p:cNvCxnSpPr>
            <a:stCxn id="4" idx="5"/>
            <a:endCxn id="4" idx="2"/>
          </p:cNvCxnSpPr>
          <p:nvPr/>
        </p:nvCxnSpPr>
        <p:spPr>
          <a:xfrm>
            <a:off x="7172325" y="4000500"/>
            <a:ext cx="142875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Bent Arrow 19"/>
          <p:cNvSpPr/>
          <p:nvPr/>
        </p:nvSpPr>
        <p:spPr>
          <a:xfrm rot="5400000" flipH="1">
            <a:off x="7200900" y="4762500"/>
            <a:ext cx="990600" cy="1219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Oval 20"/>
          <p:cNvSpPr/>
          <p:nvPr/>
        </p:nvSpPr>
        <p:spPr>
          <a:xfrm>
            <a:off x="7543800" y="3733800"/>
            <a:ext cx="685800" cy="533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smtClean="0"/>
              <a:t>7.) 	“Bell-Work” </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t>Describe the </a:t>
            </a:r>
            <a:r>
              <a:rPr lang="en-US" b="1" dirty="0" smtClean="0"/>
              <a:t>“bell work” activities</a:t>
            </a:r>
            <a:r>
              <a:rPr lang="en-US" dirty="0" smtClean="0"/>
              <a:t> your students will be engaged in, during the 5-minute passing time between classes, and the first minute or two of class, while you are attending to attendance, etc.</a:t>
            </a:r>
          </a:p>
        </p:txBody>
      </p:sp>
      <p:sp>
        <p:nvSpPr>
          <p:cNvPr id="4" name="TextBox 3"/>
          <p:cNvSpPr txBox="1"/>
          <p:nvPr/>
        </p:nvSpPr>
        <p:spPr>
          <a:xfrm>
            <a:off x="7924800" y="6477000"/>
            <a:ext cx="1219200" cy="338554"/>
          </a:xfrm>
          <a:prstGeom prst="rect">
            <a:avLst/>
          </a:prstGeom>
          <a:noFill/>
        </p:spPr>
        <p:txBody>
          <a:bodyPr wrap="square" rtlCol="0">
            <a:spAutoFit/>
          </a:bodyPr>
          <a:lstStyle/>
          <a:p>
            <a:r>
              <a:rPr lang="en-US" sz="1600" dirty="0" smtClean="0">
                <a:solidFill>
                  <a:srgbClr val="FF0000"/>
                </a:solidFill>
              </a:rPr>
              <a:t>___ Minutes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l"/>
            <a:r>
              <a:rPr lang="en-US" dirty="0" smtClean="0"/>
              <a:t>8.) 	Opening / Anticipatory Set</a:t>
            </a:r>
            <a:endParaRPr lang="en-US" dirty="0"/>
          </a:p>
        </p:txBody>
      </p:sp>
      <p:sp>
        <p:nvSpPr>
          <p:cNvPr id="3" name="Content Placeholder 2"/>
          <p:cNvSpPr>
            <a:spLocks noGrp="1"/>
          </p:cNvSpPr>
          <p:nvPr>
            <p:ph idx="1"/>
          </p:nvPr>
        </p:nvSpPr>
        <p:spPr>
          <a:xfrm>
            <a:off x="152400" y="1219200"/>
            <a:ext cx="8763000" cy="5257800"/>
          </a:xfrm>
        </p:spPr>
        <p:txBody>
          <a:bodyPr>
            <a:normAutofit/>
          </a:bodyPr>
          <a:lstStyle/>
          <a:p>
            <a:pPr lvl="0"/>
            <a:r>
              <a:rPr lang="en-US" dirty="0" smtClean="0"/>
              <a:t>You will also want to write an </a:t>
            </a:r>
            <a:r>
              <a:rPr lang="en-US" b="1" dirty="0" smtClean="0"/>
              <a:t>opener or anticipatory set</a:t>
            </a:r>
            <a:r>
              <a:rPr lang="en-US" dirty="0" smtClean="0"/>
              <a:t>, which would be a way to lead into the lesson plan and develop the students' interest in learning what is about to be taught. </a:t>
            </a:r>
          </a:p>
          <a:p>
            <a:pPr lvl="0"/>
            <a:r>
              <a:rPr lang="en-US" dirty="0" smtClean="0"/>
              <a:t>This is also an effective vehicle to access prior knowledge your students possess. </a:t>
            </a:r>
          </a:p>
          <a:p>
            <a:pPr lvl="0"/>
            <a:r>
              <a:rPr lang="en-US" dirty="0" smtClean="0"/>
              <a:t>If the anticipatory set is a question/statement made by the teacher, place the statement in </a:t>
            </a:r>
            <a:r>
              <a:rPr lang="en-US" b="1" i="1" dirty="0" smtClean="0"/>
              <a:t>“bold-italics”</a:t>
            </a:r>
            <a:r>
              <a:rPr lang="en-US" dirty="0" smtClean="0"/>
              <a:t> to set it apart from the rest of the lesson plan.</a:t>
            </a:r>
          </a:p>
          <a:p>
            <a:endParaRPr lang="en-US" dirty="0"/>
          </a:p>
        </p:txBody>
      </p:sp>
      <p:sp>
        <p:nvSpPr>
          <p:cNvPr id="4" name="TextBox 3"/>
          <p:cNvSpPr txBox="1"/>
          <p:nvPr/>
        </p:nvSpPr>
        <p:spPr>
          <a:xfrm>
            <a:off x="7924800" y="6477000"/>
            <a:ext cx="1219200" cy="338554"/>
          </a:xfrm>
          <a:prstGeom prst="rect">
            <a:avLst/>
          </a:prstGeom>
          <a:noFill/>
        </p:spPr>
        <p:txBody>
          <a:bodyPr wrap="square" rtlCol="0">
            <a:spAutoFit/>
          </a:bodyPr>
          <a:lstStyle/>
          <a:p>
            <a:r>
              <a:rPr lang="en-US" sz="1600" dirty="0" smtClean="0">
                <a:solidFill>
                  <a:srgbClr val="FF0000"/>
                </a:solidFill>
              </a:rPr>
              <a:t>___ Minutes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686800" cy="5257800"/>
          </a:xfrm>
        </p:spPr>
        <p:txBody>
          <a:bodyPr/>
          <a:lstStyle/>
          <a:p>
            <a:r>
              <a:rPr lang="en-US" dirty="0" smtClean="0"/>
              <a:t>Anticipatory Sets – A few “electronic” examples:</a:t>
            </a:r>
          </a:p>
          <a:p>
            <a:pPr>
              <a:buNone/>
            </a:pPr>
            <a:endParaRPr lang="en-US" sz="2400" dirty="0" smtClean="0"/>
          </a:p>
          <a:p>
            <a:r>
              <a:rPr lang="en-US" b="1" dirty="0" smtClean="0"/>
              <a:t>Math</a:t>
            </a:r>
          </a:p>
          <a:p>
            <a:pPr lvl="1"/>
            <a:r>
              <a:rPr lang="en-US" dirty="0" smtClean="0"/>
              <a:t>“Bad Date” – Insight into ‘Ratios’ (fun for </a:t>
            </a:r>
            <a:r>
              <a:rPr lang="en-US" b="1" i="1" dirty="0" smtClean="0"/>
              <a:t>all</a:t>
            </a:r>
            <a:r>
              <a:rPr lang="en-US" dirty="0" smtClean="0"/>
              <a:t> ages!)</a:t>
            </a:r>
          </a:p>
          <a:p>
            <a:pPr lvl="1"/>
            <a:r>
              <a:rPr lang="en-US" sz="1400" dirty="0" smtClean="0">
                <a:hlinkClick r:id="rId2"/>
              </a:rPr>
              <a:t>http://mathsnacks.com/badDate.html</a:t>
            </a:r>
            <a:endParaRPr lang="en-US" sz="1400" dirty="0" smtClean="0"/>
          </a:p>
          <a:p>
            <a:pPr lvl="1">
              <a:buNone/>
            </a:pPr>
            <a:endParaRPr lang="en-US" sz="1400" dirty="0" smtClean="0"/>
          </a:p>
          <a:p>
            <a:pPr lvl="1">
              <a:buNone/>
            </a:pPr>
            <a:endParaRPr lang="en-US" sz="1400" dirty="0" smtClean="0"/>
          </a:p>
          <a:p>
            <a:r>
              <a:rPr lang="en-US" b="1" dirty="0" smtClean="0"/>
              <a:t>Social Studies</a:t>
            </a:r>
          </a:p>
          <a:p>
            <a:pPr lvl="1"/>
            <a:r>
              <a:rPr lang="en-US" b="1" dirty="0" smtClean="0"/>
              <a:t>School House Rock – “The Constitution”</a:t>
            </a:r>
          </a:p>
          <a:p>
            <a:pPr lvl="1"/>
            <a:r>
              <a:rPr lang="en-US" sz="1400" b="1" dirty="0" smtClean="0">
                <a:hlinkClick r:id="rId3"/>
              </a:rPr>
              <a:t>http://www.youtube.com/watch?v=30OyU4O80i4&amp;feature=related</a:t>
            </a:r>
            <a:endParaRPr lang="en-US" sz="1400" dirty="0" smtClean="0"/>
          </a:p>
          <a:p>
            <a:pPr lvl="1">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257800"/>
          </a:xfrm>
        </p:spPr>
        <p:txBody>
          <a:bodyPr>
            <a:normAutofit lnSpcReduction="10000"/>
          </a:bodyPr>
          <a:lstStyle/>
          <a:p>
            <a:pPr>
              <a:buNone/>
            </a:pPr>
            <a:r>
              <a:rPr lang="en-US" b="1" u="sng" dirty="0" smtClean="0"/>
              <a:t>Anticipatory Sets – A few more “online” examples:</a:t>
            </a:r>
          </a:p>
          <a:p>
            <a:r>
              <a:rPr lang="en-US" b="1" dirty="0" smtClean="0"/>
              <a:t>Language Arts</a:t>
            </a:r>
          </a:p>
          <a:p>
            <a:pPr lvl="1"/>
            <a:r>
              <a:rPr lang="en-US" b="1" dirty="0" smtClean="0"/>
              <a:t>Grammar Rock – “Adjectives”</a:t>
            </a:r>
          </a:p>
          <a:p>
            <a:pPr lvl="1"/>
            <a:r>
              <a:rPr lang="en-US" sz="1400" b="1" smtClean="0">
                <a:hlinkClick r:id="rId2"/>
              </a:rPr>
              <a:t>http://www.youtube.com/watch?v=4qUd2KHv7Ec</a:t>
            </a:r>
            <a:endParaRPr lang="en-US" sz="1400" b="1" smtClean="0"/>
          </a:p>
          <a:p>
            <a:pPr lvl="1">
              <a:buNone/>
            </a:pPr>
            <a:endParaRPr lang="en-US" sz="1400" b="1" dirty="0" smtClean="0"/>
          </a:p>
          <a:p>
            <a:pPr lvl="1">
              <a:buNone/>
            </a:pPr>
            <a:r>
              <a:rPr lang="en-US" sz="1400" b="1" dirty="0" smtClean="0"/>
              <a:t> </a:t>
            </a:r>
          </a:p>
          <a:p>
            <a:r>
              <a:rPr lang="en-US" b="1" dirty="0" smtClean="0"/>
              <a:t>Exploratory Classes</a:t>
            </a:r>
          </a:p>
          <a:p>
            <a:pPr lvl="1"/>
            <a:r>
              <a:rPr lang="en-US" b="1" dirty="0" smtClean="0"/>
              <a:t>Physical Education – “Hungry-Hungry Hippo Game”</a:t>
            </a:r>
          </a:p>
          <a:p>
            <a:pPr lvl="1"/>
            <a:r>
              <a:rPr lang="en-US" sz="1400" b="1" dirty="0" smtClean="0">
                <a:hlinkClick r:id="rId3"/>
              </a:rPr>
              <a:t>http://www.youtube.com/watch?v=3SWMZ9ajTQg</a:t>
            </a:r>
            <a:endParaRPr lang="en-US" b="1" dirty="0" smtClean="0"/>
          </a:p>
          <a:p>
            <a:pPr lvl="1">
              <a:buNone/>
            </a:pPr>
            <a:endParaRPr lang="en-US" sz="1400" b="1" dirty="0" smtClean="0"/>
          </a:p>
          <a:p>
            <a:r>
              <a:rPr lang="en-US" b="1" dirty="0" smtClean="0"/>
              <a:t>Science</a:t>
            </a:r>
          </a:p>
          <a:p>
            <a:pPr lvl="1"/>
            <a:r>
              <a:rPr lang="en-US" dirty="0" smtClean="0"/>
              <a:t>“The Cell is like a City” – Parts of the cell w/ music!</a:t>
            </a:r>
          </a:p>
          <a:p>
            <a:pPr lvl="1"/>
            <a:r>
              <a:rPr lang="en-US" sz="1400" dirty="0" smtClean="0">
                <a:hlinkClick r:id="rId4"/>
              </a:rPr>
              <a:t>http://www.youtube.com/watch?v=qqCzGpXtq3I&amp;feature=channel</a:t>
            </a:r>
            <a:endParaRPr lang="en-US" sz="1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9.) 	Instructional Method</a:t>
            </a:r>
            <a:endParaRPr lang="en-US" dirty="0"/>
          </a:p>
        </p:txBody>
      </p:sp>
      <p:sp>
        <p:nvSpPr>
          <p:cNvPr id="3" name="Content Placeholder 2"/>
          <p:cNvSpPr>
            <a:spLocks noGrp="1"/>
          </p:cNvSpPr>
          <p:nvPr>
            <p:ph idx="1"/>
          </p:nvPr>
        </p:nvSpPr>
        <p:spPr/>
        <p:txBody>
          <a:bodyPr/>
          <a:lstStyle/>
          <a:p>
            <a:r>
              <a:rPr lang="en-US" dirty="0" smtClean="0"/>
              <a:t>Now you need to write your </a:t>
            </a:r>
            <a:r>
              <a:rPr lang="en-US" b="1" dirty="0" smtClean="0"/>
              <a:t>instructional method</a:t>
            </a:r>
            <a:r>
              <a:rPr lang="en-US" dirty="0" smtClean="0"/>
              <a:t> – the </a:t>
            </a:r>
            <a:r>
              <a:rPr lang="en-US" b="1" i="1" dirty="0" smtClean="0">
                <a:solidFill>
                  <a:srgbClr val="FF0000"/>
                </a:solidFill>
              </a:rPr>
              <a:t>step-by-step procedures</a:t>
            </a:r>
            <a:r>
              <a:rPr lang="en-US" dirty="0" smtClean="0"/>
              <a:t> that will be performed to reach the objectives. </a:t>
            </a:r>
          </a:p>
          <a:p>
            <a:r>
              <a:rPr lang="en-US" dirty="0" smtClean="0"/>
              <a:t>These don't have to involve every little thing the teacher will say and do, but they should list the relevant actions the teacher needs to perform. </a:t>
            </a:r>
            <a:endParaRPr lang="en-US" dirty="0"/>
          </a:p>
        </p:txBody>
      </p:sp>
      <p:sp>
        <p:nvSpPr>
          <p:cNvPr id="4" name="TextBox 3"/>
          <p:cNvSpPr txBox="1"/>
          <p:nvPr/>
        </p:nvSpPr>
        <p:spPr>
          <a:xfrm>
            <a:off x="7924800" y="6477000"/>
            <a:ext cx="1219200" cy="338554"/>
          </a:xfrm>
          <a:prstGeom prst="rect">
            <a:avLst/>
          </a:prstGeom>
          <a:noFill/>
        </p:spPr>
        <p:txBody>
          <a:bodyPr wrap="square" rtlCol="0">
            <a:spAutoFit/>
          </a:bodyPr>
          <a:lstStyle/>
          <a:p>
            <a:r>
              <a:rPr lang="en-US" sz="1600" dirty="0" smtClean="0">
                <a:solidFill>
                  <a:srgbClr val="FF0000"/>
                </a:solidFill>
              </a:rPr>
              <a:t>___ Minutes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l"/>
            <a:r>
              <a:rPr lang="en-US" dirty="0" smtClean="0"/>
              <a:t>10.)	Guided Practice</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t>After instruction has been completed, you will want to provide time for </a:t>
            </a:r>
            <a:r>
              <a:rPr lang="en-US" b="1" dirty="0" smtClean="0"/>
              <a:t>guided practice</a:t>
            </a:r>
            <a:r>
              <a:rPr lang="en-US" dirty="0" smtClean="0"/>
              <a:t>. </a:t>
            </a:r>
          </a:p>
          <a:p>
            <a:pPr lvl="0"/>
            <a:r>
              <a:rPr lang="en-US" dirty="0" smtClean="0"/>
              <a:t>This is where you assist the student as they safely practice to master the content, within the confines of the classroom walls.</a:t>
            </a:r>
          </a:p>
          <a:p>
            <a:endParaRPr lang="en-US" dirty="0"/>
          </a:p>
        </p:txBody>
      </p:sp>
      <p:sp>
        <p:nvSpPr>
          <p:cNvPr id="4" name="TextBox 3"/>
          <p:cNvSpPr txBox="1"/>
          <p:nvPr/>
        </p:nvSpPr>
        <p:spPr>
          <a:xfrm>
            <a:off x="7924800" y="6477000"/>
            <a:ext cx="1219200" cy="338554"/>
          </a:xfrm>
          <a:prstGeom prst="rect">
            <a:avLst/>
          </a:prstGeom>
          <a:noFill/>
        </p:spPr>
        <p:txBody>
          <a:bodyPr wrap="square" rtlCol="0">
            <a:spAutoFit/>
          </a:bodyPr>
          <a:lstStyle/>
          <a:p>
            <a:r>
              <a:rPr lang="en-US" sz="1600" dirty="0" smtClean="0">
                <a:solidFill>
                  <a:srgbClr val="FF0000"/>
                </a:solidFill>
              </a:rPr>
              <a:t>___ Minutes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11.)	Lesson Closure</a:t>
            </a:r>
            <a:br>
              <a:rPr lang="en-US" dirty="0" smtClean="0"/>
            </a:br>
            <a:endParaRPr lang="en-US" dirty="0"/>
          </a:p>
        </p:txBody>
      </p:sp>
      <p:sp>
        <p:nvSpPr>
          <p:cNvPr id="3" name="Content Placeholder 2"/>
          <p:cNvSpPr>
            <a:spLocks noGrp="1"/>
          </p:cNvSpPr>
          <p:nvPr>
            <p:ph idx="1"/>
          </p:nvPr>
        </p:nvSpPr>
        <p:spPr/>
        <p:txBody>
          <a:bodyPr/>
          <a:lstStyle/>
          <a:p>
            <a:pPr lvl="0"/>
            <a:r>
              <a:rPr lang="en-US" dirty="0" smtClean="0"/>
              <a:t>Just before moving on to the assessment phase you should have some sort of </a:t>
            </a:r>
            <a:r>
              <a:rPr lang="en-US" b="1" dirty="0" smtClean="0"/>
              <a:t>lesson closure</a:t>
            </a:r>
            <a:r>
              <a:rPr lang="en-US" dirty="0" smtClean="0"/>
              <a:t> for the lesson plan.  </a:t>
            </a:r>
          </a:p>
          <a:p>
            <a:pPr lvl="0"/>
            <a:r>
              <a:rPr lang="en-US" dirty="0" smtClean="0"/>
              <a:t>This can be the answer to the “opening” question or the completion of a content-literacy strategy.</a:t>
            </a:r>
          </a:p>
          <a:p>
            <a:endParaRPr lang="en-US" dirty="0"/>
          </a:p>
        </p:txBody>
      </p:sp>
      <p:sp>
        <p:nvSpPr>
          <p:cNvPr id="4" name="TextBox 3"/>
          <p:cNvSpPr txBox="1"/>
          <p:nvPr/>
        </p:nvSpPr>
        <p:spPr>
          <a:xfrm>
            <a:off x="7924800" y="6477000"/>
            <a:ext cx="1219200" cy="338554"/>
          </a:xfrm>
          <a:prstGeom prst="rect">
            <a:avLst/>
          </a:prstGeom>
          <a:noFill/>
        </p:spPr>
        <p:txBody>
          <a:bodyPr wrap="square" rtlCol="0">
            <a:spAutoFit/>
          </a:bodyPr>
          <a:lstStyle/>
          <a:p>
            <a:r>
              <a:rPr lang="en-US" sz="1600" dirty="0" smtClean="0">
                <a:solidFill>
                  <a:srgbClr val="FF0000"/>
                </a:solidFill>
              </a:rPr>
              <a:t>___ Minutes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pPr lvl="0"/>
            <a:r>
              <a:rPr lang="en-US" dirty="0" smtClean="0"/>
              <a:t>12.)	Formative-Assessment Strategies</a:t>
            </a:r>
            <a:br>
              <a:rPr lang="en-US" dirty="0" smtClean="0"/>
            </a:br>
            <a:r>
              <a:rPr lang="en-US" dirty="0" smtClean="0"/>
              <a:t>		  </a:t>
            </a:r>
            <a:r>
              <a:rPr lang="en-US" sz="4000" dirty="0" smtClean="0">
                <a:solidFill>
                  <a:srgbClr val="FF0000"/>
                </a:solidFill>
                <a:sym typeface="Wingdings" pitchFamily="2" charset="2"/>
              </a:rPr>
              <a:t> Added throughout the lesson</a:t>
            </a:r>
            <a:r>
              <a:rPr lang="en-US" sz="4000" dirty="0" smtClean="0">
                <a:solidFill>
                  <a:srgbClr val="FF0000"/>
                </a:solidFill>
              </a:rPr>
              <a:t/>
            </a:r>
            <a:br>
              <a:rPr lang="en-US" sz="4000" dirty="0" smtClean="0">
                <a:solidFill>
                  <a:srgbClr val="FF0000"/>
                </a:solidFill>
              </a:rPr>
            </a:br>
            <a:endParaRPr lang="en-US" dirty="0"/>
          </a:p>
        </p:txBody>
      </p:sp>
      <p:sp>
        <p:nvSpPr>
          <p:cNvPr id="3" name="Content Placeholder 2"/>
          <p:cNvSpPr>
            <a:spLocks noGrp="1"/>
          </p:cNvSpPr>
          <p:nvPr>
            <p:ph idx="1"/>
          </p:nvPr>
        </p:nvSpPr>
        <p:spPr/>
        <p:txBody>
          <a:bodyPr/>
          <a:lstStyle/>
          <a:p>
            <a:r>
              <a:rPr lang="en-US" b="1" dirty="0" smtClean="0"/>
              <a:t>Checking For Understanding </a:t>
            </a:r>
            <a:endParaRPr lang="en-US" dirty="0" smtClean="0"/>
          </a:p>
          <a:p>
            <a:pPr lvl="1"/>
            <a:r>
              <a:rPr lang="en-US" sz="4000" dirty="0" smtClean="0"/>
              <a:t>The teacher uses a variety of </a:t>
            </a:r>
            <a:r>
              <a:rPr lang="en-US" sz="4000" b="1" dirty="0" smtClean="0"/>
              <a:t>formative-assessment</a:t>
            </a:r>
            <a:r>
              <a:rPr lang="en-US" sz="4000" dirty="0" smtClean="0"/>
              <a:t> strategies (questioning, etc.) to determine if students understand the content being taught. Quizzes are typically formative too.</a:t>
            </a:r>
            <a:endParaRPr lang="en-US" sz="4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pPr lvl="0" algn="l"/>
            <a:r>
              <a:rPr lang="en-US" dirty="0" smtClean="0"/>
              <a:t>13.)	Re-teaching Plan / Independent Practice 	/ Extension Activity</a:t>
            </a:r>
            <a:br>
              <a:rPr lang="en-US" dirty="0" smtClean="0"/>
            </a:br>
            <a:endParaRPr lang="en-US" dirty="0"/>
          </a:p>
        </p:txBody>
      </p:sp>
      <p:sp>
        <p:nvSpPr>
          <p:cNvPr id="3" name="Content Placeholder 2"/>
          <p:cNvSpPr>
            <a:spLocks noGrp="1"/>
          </p:cNvSpPr>
          <p:nvPr>
            <p:ph idx="1"/>
          </p:nvPr>
        </p:nvSpPr>
        <p:spPr>
          <a:xfrm>
            <a:off x="228600" y="1600200"/>
            <a:ext cx="8763000" cy="4953000"/>
          </a:xfrm>
        </p:spPr>
        <p:txBody>
          <a:bodyPr>
            <a:normAutofit/>
          </a:bodyPr>
          <a:lstStyle/>
          <a:p>
            <a:pPr lvl="0"/>
            <a:r>
              <a:rPr lang="en-US" dirty="0" smtClean="0"/>
              <a:t>You will also want to have a </a:t>
            </a:r>
            <a:r>
              <a:rPr lang="en-US" b="1" dirty="0" smtClean="0"/>
              <a:t>re-teaching plan</a:t>
            </a:r>
            <a:r>
              <a:rPr lang="en-US" dirty="0" smtClean="0"/>
              <a:t> in the event that the majority of the students did not master the content.</a:t>
            </a:r>
          </a:p>
          <a:p>
            <a:pPr lvl="0"/>
            <a:r>
              <a:rPr lang="en-US" dirty="0" smtClean="0"/>
              <a:t>Include a plan for </a:t>
            </a:r>
            <a:r>
              <a:rPr lang="en-US" b="1" dirty="0" smtClean="0"/>
              <a:t>independent practice</a:t>
            </a:r>
            <a:r>
              <a:rPr lang="en-US" dirty="0" smtClean="0"/>
              <a:t> in the event that a significant number of the students did not master the content.</a:t>
            </a:r>
          </a:p>
          <a:p>
            <a:pPr lvl="0"/>
            <a:r>
              <a:rPr lang="en-US" dirty="0" smtClean="0"/>
              <a:t>Provide a plan for an </a:t>
            </a:r>
            <a:r>
              <a:rPr lang="en-US" b="1" dirty="0" smtClean="0"/>
              <a:t>extension activity</a:t>
            </a:r>
            <a:r>
              <a:rPr lang="en-US" dirty="0" smtClean="0"/>
              <a:t> in the event a group of students mastered the content and need to be challenged.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normAutofit fontScale="90000"/>
          </a:bodyPr>
          <a:lstStyle/>
          <a:p>
            <a:pPr lvl="0" algn="l"/>
            <a:r>
              <a:rPr lang="en-US" dirty="0" smtClean="0"/>
              <a:t>14.)	Summative Assessment(s)</a:t>
            </a:r>
            <a:br>
              <a:rPr lang="en-US" dirty="0" smtClean="0"/>
            </a:br>
            <a:endParaRPr lang="en-US" dirty="0"/>
          </a:p>
        </p:txBody>
      </p:sp>
      <p:sp>
        <p:nvSpPr>
          <p:cNvPr id="3" name="Content Placeholder 2"/>
          <p:cNvSpPr>
            <a:spLocks noGrp="1"/>
          </p:cNvSpPr>
          <p:nvPr>
            <p:ph idx="1"/>
          </p:nvPr>
        </p:nvSpPr>
        <p:spPr>
          <a:xfrm>
            <a:off x="228600" y="1371600"/>
            <a:ext cx="8686800" cy="5181600"/>
          </a:xfrm>
        </p:spPr>
        <p:txBody>
          <a:bodyPr>
            <a:normAutofit/>
          </a:bodyPr>
          <a:lstStyle/>
          <a:p>
            <a:pPr lvl="0"/>
            <a:r>
              <a:rPr lang="en-US" dirty="0" smtClean="0"/>
              <a:t>Now you want to write your </a:t>
            </a:r>
            <a:r>
              <a:rPr lang="en-US" b="1" dirty="0" smtClean="0"/>
              <a:t>summative assessment(s)</a:t>
            </a:r>
            <a:r>
              <a:rPr lang="en-US" dirty="0" smtClean="0"/>
              <a:t>. </a:t>
            </a:r>
          </a:p>
          <a:p>
            <a:pPr lvl="0"/>
            <a:r>
              <a:rPr lang="en-US" dirty="0" smtClean="0"/>
              <a:t>End-of Unit and End-of-Week Assessments prepare students for what is waiting for them:</a:t>
            </a:r>
          </a:p>
          <a:p>
            <a:pPr lvl="1"/>
            <a:r>
              <a:rPr lang="en-US" sz="4000" b="1" dirty="0" smtClean="0"/>
              <a:t>Standardized Tests </a:t>
            </a:r>
            <a:r>
              <a:rPr lang="en-US" sz="4000" dirty="0" smtClean="0"/>
              <a:t>(MEAP, MME, ACT, SAT, etc.)</a:t>
            </a:r>
          </a:p>
          <a:p>
            <a:pPr lvl="2"/>
            <a:r>
              <a:rPr lang="en-US" sz="4000" b="1" i="1" dirty="0" smtClean="0"/>
              <a:t>These assessments open or      close doors for students!!!</a:t>
            </a:r>
          </a:p>
          <a:p>
            <a:endParaRPr lang="en-US" dirty="0"/>
          </a:p>
        </p:txBody>
      </p:sp>
      <p:pic>
        <p:nvPicPr>
          <p:cNvPr id="2050" name="Picture 2" descr="C:\Documents and Settings\jagould\Local Settings\Temporary Internet Files\Content.IE5\SDIYQ7J4\MMj02838460000[1].gif"/>
          <p:cNvPicPr>
            <a:picLocks noChangeAspect="1" noChangeArrowheads="1" noCrop="1"/>
          </p:cNvPicPr>
          <p:nvPr/>
        </p:nvPicPr>
        <p:blipFill>
          <a:blip r:embed="rId2" cstate="print"/>
          <a:srcRect/>
          <a:stretch>
            <a:fillRect/>
          </a:stretch>
        </p:blipFill>
        <p:spPr bwMode="auto">
          <a:xfrm>
            <a:off x="7203168" y="4953000"/>
            <a:ext cx="1712232" cy="14382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Power of Modeling</a:t>
            </a:r>
            <a:endParaRPr lang="en-US" b="1" dirty="0"/>
          </a:p>
        </p:txBody>
      </p:sp>
      <p:sp>
        <p:nvSpPr>
          <p:cNvPr id="3" name="Content Placeholder 2"/>
          <p:cNvSpPr>
            <a:spLocks noGrp="1"/>
          </p:cNvSpPr>
          <p:nvPr>
            <p:ph idx="1"/>
          </p:nvPr>
        </p:nvSpPr>
        <p:spPr>
          <a:xfrm>
            <a:off x="228600" y="2743200"/>
            <a:ext cx="8686800" cy="3352800"/>
          </a:xfrm>
        </p:spPr>
        <p:txBody>
          <a:bodyPr/>
          <a:lstStyle/>
          <a:p>
            <a:pPr>
              <a:buNone/>
            </a:pPr>
            <a:r>
              <a:rPr lang="en-US" sz="5400" i="1" dirty="0" smtClean="0"/>
              <a:t>“I would rather see a sermon,</a:t>
            </a:r>
            <a:br>
              <a:rPr lang="en-US" sz="5400" i="1" dirty="0" smtClean="0"/>
            </a:br>
            <a:r>
              <a:rPr lang="en-US" sz="5400" i="1" dirty="0" smtClean="0"/>
              <a:t>than hear one, any day…”</a:t>
            </a:r>
            <a:endParaRPr lang="en-US" sz="5400"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90600"/>
          </a:xfrm>
        </p:spPr>
        <p:txBody>
          <a:bodyPr>
            <a:normAutofit fontScale="90000"/>
          </a:bodyPr>
          <a:lstStyle/>
          <a:p>
            <a:pPr algn="l"/>
            <a:r>
              <a:rPr lang="en-US" dirty="0" smtClean="0"/>
              <a:t>15.)	Reflection Notes</a:t>
            </a:r>
            <a:br>
              <a:rPr lang="en-US" dirty="0" smtClean="0"/>
            </a:br>
            <a:endParaRPr lang="en-US" dirty="0"/>
          </a:p>
        </p:txBody>
      </p:sp>
      <p:sp>
        <p:nvSpPr>
          <p:cNvPr id="3" name="Content Placeholder 2"/>
          <p:cNvSpPr>
            <a:spLocks noGrp="1"/>
          </p:cNvSpPr>
          <p:nvPr>
            <p:ph idx="1"/>
          </p:nvPr>
        </p:nvSpPr>
        <p:spPr>
          <a:xfrm>
            <a:off x="152400" y="990600"/>
            <a:ext cx="8839200" cy="5715000"/>
          </a:xfrm>
        </p:spPr>
        <p:txBody>
          <a:bodyPr>
            <a:normAutofit fontScale="85000" lnSpcReduction="20000"/>
          </a:bodyPr>
          <a:lstStyle/>
          <a:p>
            <a:r>
              <a:rPr lang="en-US" dirty="0" smtClean="0"/>
              <a:t>It's also a good idea to include a "</a:t>
            </a:r>
            <a:r>
              <a:rPr lang="en-US" b="1" dirty="0" smtClean="0"/>
              <a:t>reflection notes</a:t>
            </a:r>
            <a:r>
              <a:rPr lang="en-US" dirty="0" smtClean="0"/>
              <a:t>" section (to be completed after the lesson is presented), to develop the habit of evaluating the strengths and weaknesses of your lesson.  </a:t>
            </a:r>
          </a:p>
          <a:p>
            <a:r>
              <a:rPr lang="en-US" dirty="0" smtClean="0"/>
              <a:t>Address the major components of the lesson plan, focusing on both the strengths, and areas of needed improvement. Determine here how you plan to collect information that will be useful for planning future lessons. </a:t>
            </a:r>
          </a:p>
          <a:p>
            <a:r>
              <a:rPr lang="en-US" dirty="0" smtClean="0"/>
              <a:t>A good idea is to analyze the difference between what you wanted (the objective) and what was attained (the results of the assessment). </a:t>
            </a:r>
          </a:p>
          <a:p>
            <a:r>
              <a:rPr lang="en-US" dirty="0" smtClean="0"/>
              <a:t>Reflection Notes provide insight into what made the lesson powerful, and what will make it more meaningful for students in the future. </a:t>
            </a:r>
          </a:p>
          <a:p>
            <a:r>
              <a:rPr lang="en-US" dirty="0" smtClean="0"/>
              <a:t>The most growth occurs here – impossible to do on an “unwritten” plan. </a:t>
            </a:r>
            <a:r>
              <a:rPr lang="en-US" dirty="0" smtClean="0">
                <a:sym typeface="Wingdings"/>
              </a:rPr>
              <a:t></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 to creating</a:t>
            </a:r>
            <a:br>
              <a:rPr lang="en-US" dirty="0" smtClean="0"/>
            </a:br>
            <a:r>
              <a:rPr lang="en-US" i="1" dirty="0" smtClean="0"/>
              <a:t>“The Perfect Lesson Plan”</a:t>
            </a:r>
            <a:endParaRPr lang="en-US" i="1" dirty="0"/>
          </a:p>
        </p:txBody>
      </p:sp>
      <p:pic>
        <p:nvPicPr>
          <p:cNvPr id="5123" name="Picture 3" descr="C:\Documents and Settings\jagould\Local Settings\Temporary Internet Files\Content.IE5\YF2YAV5I\MMj03368070000[1].gif"/>
          <p:cNvPicPr>
            <a:picLocks noChangeAspect="1" noChangeArrowheads="1" noCrop="1"/>
          </p:cNvPicPr>
          <p:nvPr/>
        </p:nvPicPr>
        <p:blipFill>
          <a:blip r:embed="rId2" cstate="print"/>
          <a:srcRect/>
          <a:stretch>
            <a:fillRect/>
          </a:stretch>
        </p:blipFill>
        <p:spPr bwMode="auto">
          <a:xfrm>
            <a:off x="2438400" y="2286000"/>
            <a:ext cx="3679874" cy="351752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dirty="0" smtClean="0"/>
              <a:t>Components 1 – 5</a:t>
            </a:r>
            <a:endParaRPr lang="en-US" dirty="0"/>
          </a:p>
        </p:txBody>
      </p:sp>
      <p:sp>
        <p:nvSpPr>
          <p:cNvPr id="3" name="Content Placeholder 2"/>
          <p:cNvSpPr>
            <a:spLocks noGrp="1"/>
          </p:cNvSpPr>
          <p:nvPr>
            <p:ph idx="1"/>
          </p:nvPr>
        </p:nvSpPr>
        <p:spPr>
          <a:xfrm>
            <a:off x="228600" y="990600"/>
            <a:ext cx="8915400" cy="5638800"/>
          </a:xfrm>
        </p:spPr>
        <p:txBody>
          <a:bodyPr/>
          <a:lstStyle/>
          <a:p>
            <a:pPr marL="514350" indent="-514350">
              <a:buFont typeface="+mj-lt"/>
              <a:buAutoNum type="arabicPeriod"/>
            </a:pPr>
            <a:r>
              <a:rPr lang="en-US" sz="2400" b="1" dirty="0" smtClean="0"/>
              <a:t>Class/Grade/Focus/GLCE </a:t>
            </a:r>
            <a:r>
              <a:rPr lang="en-US" sz="2000" b="1" dirty="0" smtClean="0"/>
              <a:t>(or HSCE or Strand/Standard/Benchmark)</a:t>
            </a:r>
          </a:p>
          <a:p>
            <a:pPr marL="514350" indent="-514350">
              <a:buFont typeface="+mj-lt"/>
              <a:buAutoNum type="arabicPeriod"/>
            </a:pPr>
            <a:r>
              <a:rPr lang="en-US" sz="2400" b="1" dirty="0" smtClean="0"/>
              <a:t>Purpose/Relevance </a:t>
            </a:r>
            <a:r>
              <a:rPr lang="en-US" sz="2400" i="1" dirty="0" smtClean="0"/>
              <a:t>(provide all three sentence stems)</a:t>
            </a:r>
          </a:p>
          <a:p>
            <a:pPr marL="914400" lvl="1" indent="-514350">
              <a:buNone/>
            </a:pPr>
            <a:r>
              <a:rPr lang="en-US" sz="2400" dirty="0" smtClean="0"/>
              <a:t>	“</a:t>
            </a:r>
            <a:r>
              <a:rPr lang="en-US" sz="2400" u="sng" dirty="0" smtClean="0"/>
              <a:t>Students will learn about</a:t>
            </a:r>
            <a:r>
              <a:rPr lang="en-US" sz="2400" dirty="0" smtClean="0"/>
              <a:t>…”</a:t>
            </a:r>
          </a:p>
          <a:p>
            <a:pPr marL="914400" lvl="1" indent="-514350">
              <a:buNone/>
            </a:pPr>
            <a:r>
              <a:rPr lang="en-US" sz="2400" dirty="0" smtClean="0"/>
              <a:t>	“</a:t>
            </a:r>
            <a:r>
              <a:rPr lang="en-US" sz="2400" u="sng" dirty="0" smtClean="0"/>
              <a:t>Students will benefit from this because</a:t>
            </a:r>
            <a:r>
              <a:rPr lang="en-US" sz="2400" dirty="0" smtClean="0"/>
              <a:t>…”</a:t>
            </a:r>
          </a:p>
          <a:p>
            <a:pPr marL="914400" lvl="1" indent="-514350">
              <a:buNone/>
            </a:pPr>
            <a:r>
              <a:rPr lang="en-US" sz="2400" dirty="0" smtClean="0"/>
              <a:t>	“</a:t>
            </a:r>
            <a:r>
              <a:rPr lang="en-US" sz="2400" u="sng" dirty="0" smtClean="0"/>
              <a:t>Students will want to learn this because</a:t>
            </a:r>
            <a:r>
              <a:rPr lang="en-US" sz="2400" dirty="0" smtClean="0"/>
              <a:t>…”</a:t>
            </a:r>
          </a:p>
          <a:p>
            <a:pPr marL="514350" indent="-514350">
              <a:buFont typeface="+mj-lt"/>
              <a:buAutoNum type="arabicPeriod"/>
            </a:pPr>
            <a:r>
              <a:rPr lang="en-US" sz="2400" b="1" dirty="0" smtClean="0"/>
              <a:t>Special Needs Considerations (Accommodations)</a:t>
            </a:r>
          </a:p>
          <a:p>
            <a:pPr marL="914400" lvl="1" indent="-514350">
              <a:buNone/>
            </a:pPr>
            <a:r>
              <a:rPr lang="en-US" sz="2400" dirty="0" smtClean="0"/>
              <a:t>	Are students with cognitive needs addressed?</a:t>
            </a:r>
          </a:p>
          <a:p>
            <a:pPr marL="914400" lvl="1" indent="-514350">
              <a:buNone/>
            </a:pPr>
            <a:r>
              <a:rPr lang="en-US" sz="2400" dirty="0" smtClean="0"/>
              <a:t>	Are students with psychomotor needs addressed?</a:t>
            </a:r>
          </a:p>
          <a:p>
            <a:pPr marL="514350" indent="-514350">
              <a:buFont typeface="+mj-lt"/>
              <a:buAutoNum type="arabicPeriod"/>
            </a:pPr>
            <a:r>
              <a:rPr lang="en-US" sz="2400" b="1" dirty="0" smtClean="0"/>
              <a:t>Resources</a:t>
            </a:r>
          </a:p>
          <a:p>
            <a:pPr marL="914400" lvl="1" indent="-514350">
              <a:buNone/>
            </a:pPr>
            <a:r>
              <a:rPr lang="en-US" sz="2400" dirty="0" smtClean="0"/>
              <a:t>	Are all resources listed “in print” (worksheets, etc.) provided with plan (as attachments)?</a:t>
            </a:r>
          </a:p>
          <a:p>
            <a:pPr marL="514350" indent="-514350">
              <a:buFont typeface="+mj-lt"/>
              <a:buAutoNum type="arabicPeriod"/>
            </a:pPr>
            <a:r>
              <a:rPr lang="en-US" sz="2400" b="1" dirty="0" smtClean="0"/>
              <a:t>Performance Objective – ABCD format </a:t>
            </a:r>
            <a:r>
              <a:rPr lang="en-US" sz="2400" i="1" dirty="0" smtClean="0"/>
              <a:t>(label after each part)</a:t>
            </a:r>
          </a:p>
        </p:txBody>
      </p:sp>
      <p:pic>
        <p:nvPicPr>
          <p:cNvPr id="1026" name="Picture 2" descr="C:\Documents and Settings\jagould\Local Settings\Temporary Internet Files\Content.IE5\ZT01RTRY\MMj02830100000[1].gif"/>
          <p:cNvPicPr>
            <a:picLocks noChangeAspect="1" noChangeArrowheads="1" noCrop="1"/>
          </p:cNvPicPr>
          <p:nvPr/>
        </p:nvPicPr>
        <p:blipFill>
          <a:blip r:embed="rId2" cstate="print"/>
          <a:srcRect/>
          <a:stretch>
            <a:fillRect/>
          </a:stretch>
        </p:blipFill>
        <p:spPr bwMode="auto">
          <a:xfrm>
            <a:off x="7391400" y="3276600"/>
            <a:ext cx="1219200" cy="1219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dirty="0" smtClean="0"/>
              <a:t>Components 6 – 10</a:t>
            </a:r>
            <a:endParaRPr lang="en-US" dirty="0"/>
          </a:p>
        </p:txBody>
      </p:sp>
      <p:sp>
        <p:nvSpPr>
          <p:cNvPr id="3" name="Content Placeholder 2"/>
          <p:cNvSpPr>
            <a:spLocks noGrp="1"/>
          </p:cNvSpPr>
          <p:nvPr>
            <p:ph idx="1"/>
          </p:nvPr>
        </p:nvSpPr>
        <p:spPr>
          <a:xfrm>
            <a:off x="152400" y="914400"/>
            <a:ext cx="8839200" cy="5715000"/>
          </a:xfrm>
        </p:spPr>
        <p:txBody>
          <a:bodyPr/>
          <a:lstStyle/>
          <a:p>
            <a:pPr marL="457200" indent="-457200">
              <a:buNone/>
            </a:pPr>
            <a:r>
              <a:rPr lang="en-US" sz="2400" b="1" dirty="0" smtClean="0"/>
              <a:t>6</a:t>
            </a:r>
            <a:r>
              <a:rPr lang="en-US" sz="2400" dirty="0" smtClean="0"/>
              <a:t>.	</a:t>
            </a:r>
            <a:r>
              <a:rPr lang="en-US" sz="2000" b="1" dirty="0" smtClean="0"/>
              <a:t>Content Literacy Strategy</a:t>
            </a:r>
          </a:p>
          <a:p>
            <a:pPr marL="457200" indent="-457200">
              <a:buNone/>
            </a:pPr>
            <a:r>
              <a:rPr lang="en-US" sz="2000" dirty="0" smtClean="0"/>
              <a:t>	Is a strategy listed “and” described?</a:t>
            </a:r>
          </a:p>
          <a:p>
            <a:pPr marL="457200" indent="-457200">
              <a:buNone/>
            </a:pPr>
            <a:r>
              <a:rPr lang="en-US" sz="2000" b="1" dirty="0" smtClean="0"/>
              <a:t>7.</a:t>
            </a:r>
            <a:r>
              <a:rPr lang="en-US" sz="2000" dirty="0" smtClean="0"/>
              <a:t>	</a:t>
            </a:r>
            <a:r>
              <a:rPr lang="en-US" sz="2000" b="1" dirty="0" smtClean="0"/>
              <a:t>Bell Work</a:t>
            </a:r>
          </a:p>
          <a:p>
            <a:pPr marL="457200" indent="-457200">
              <a:buNone/>
            </a:pPr>
            <a:r>
              <a:rPr lang="en-US" sz="2000" dirty="0" smtClean="0"/>
              <a:t>	Are instructions listed and described?</a:t>
            </a:r>
          </a:p>
          <a:p>
            <a:pPr marL="457200" indent="-457200">
              <a:buNone/>
            </a:pPr>
            <a:r>
              <a:rPr lang="en-US" sz="2000" dirty="0" smtClean="0"/>
              <a:t>	Can students do these with little/no assistance from teacher?</a:t>
            </a:r>
            <a:endParaRPr lang="en-US" sz="2000" b="1" dirty="0" smtClean="0"/>
          </a:p>
          <a:p>
            <a:pPr marL="457200" indent="-457200">
              <a:buAutoNum type="arabicPeriod" startAt="8"/>
            </a:pPr>
            <a:r>
              <a:rPr lang="en-US" sz="2000" b="1" dirty="0" smtClean="0"/>
              <a:t>Opening/Anticipatory Set</a:t>
            </a:r>
            <a:r>
              <a:rPr lang="en-US" sz="2000" dirty="0" smtClean="0"/>
              <a:t>	</a:t>
            </a:r>
          </a:p>
          <a:p>
            <a:pPr marL="457200" indent="-457200">
              <a:buNone/>
            </a:pPr>
            <a:r>
              <a:rPr lang="en-US" sz="2000" dirty="0" smtClean="0"/>
              <a:t>	Does this focus attention “and” pique student interest?</a:t>
            </a:r>
          </a:p>
          <a:p>
            <a:pPr marL="457200" indent="-457200">
              <a:buNone/>
            </a:pPr>
            <a:r>
              <a:rPr lang="en-US" sz="2000" b="1" dirty="0" smtClean="0"/>
              <a:t>9.</a:t>
            </a:r>
            <a:r>
              <a:rPr lang="en-US" sz="2000" dirty="0" smtClean="0"/>
              <a:t>	</a:t>
            </a:r>
            <a:r>
              <a:rPr lang="en-US" sz="2000" b="1" dirty="0" smtClean="0"/>
              <a:t>Instructional Method</a:t>
            </a:r>
          </a:p>
          <a:p>
            <a:pPr marL="457200" indent="-457200">
              <a:buNone/>
            </a:pPr>
            <a:r>
              <a:rPr lang="en-US" sz="2000" dirty="0" smtClean="0"/>
              <a:t>	Are “Multiple” steps (bullet points) listed?</a:t>
            </a:r>
          </a:p>
          <a:p>
            <a:pPr marL="457200" indent="-457200">
              <a:buNone/>
            </a:pPr>
            <a:r>
              <a:rPr lang="en-US" sz="2000" dirty="0" smtClean="0"/>
              <a:t>	Are the teacher’s actions described?</a:t>
            </a:r>
          </a:p>
          <a:p>
            <a:pPr marL="457200" indent="-457200">
              <a:buNone/>
            </a:pPr>
            <a:r>
              <a:rPr lang="en-US" sz="2000" dirty="0" smtClean="0"/>
              <a:t>	Are the students’ actions described?</a:t>
            </a:r>
          </a:p>
          <a:p>
            <a:pPr marL="457200" indent="-457200">
              <a:buAutoNum type="arabicPeriod" startAt="10"/>
            </a:pPr>
            <a:r>
              <a:rPr lang="en-US" sz="2000" b="1" dirty="0" smtClean="0"/>
              <a:t>Guided Practice</a:t>
            </a:r>
          </a:p>
          <a:p>
            <a:pPr marL="457200" indent="-457200">
              <a:buNone/>
            </a:pPr>
            <a:r>
              <a:rPr lang="en-US" sz="2000" dirty="0" smtClean="0"/>
              <a:t>	 Are “Multiple” steps (bullet points) listed?</a:t>
            </a:r>
          </a:p>
          <a:p>
            <a:pPr marL="457200" indent="-457200">
              <a:buNone/>
            </a:pPr>
            <a:r>
              <a:rPr lang="en-US" sz="2000" dirty="0" smtClean="0"/>
              <a:t>	Are the teacher’s actions described?</a:t>
            </a:r>
          </a:p>
          <a:p>
            <a:pPr marL="457200" indent="-457200">
              <a:buNone/>
            </a:pPr>
            <a:r>
              <a:rPr lang="en-US" sz="2000" dirty="0" smtClean="0"/>
              <a:t>	Are the students’ actions described?</a:t>
            </a:r>
            <a:endParaRPr lang="en-US" sz="2000" dirty="0"/>
          </a:p>
        </p:txBody>
      </p:sp>
      <p:sp>
        <p:nvSpPr>
          <p:cNvPr id="4" name="TextBox 3"/>
          <p:cNvSpPr txBox="1"/>
          <p:nvPr/>
        </p:nvSpPr>
        <p:spPr>
          <a:xfrm>
            <a:off x="5791200" y="3623608"/>
            <a:ext cx="3124200" cy="1938992"/>
          </a:xfrm>
          <a:prstGeom prst="rect">
            <a:avLst/>
          </a:prstGeom>
          <a:noFill/>
          <a:ln>
            <a:solidFill>
              <a:schemeClr val="tx1"/>
            </a:solidFill>
          </a:ln>
        </p:spPr>
        <p:txBody>
          <a:bodyPr wrap="square" rtlCol="0">
            <a:spAutoFit/>
          </a:bodyPr>
          <a:lstStyle/>
          <a:p>
            <a:r>
              <a:rPr lang="en-US" dirty="0" smtClean="0"/>
              <a:t>Are any “worksheets  or handouts” needed?</a:t>
            </a:r>
          </a:p>
          <a:p>
            <a:endParaRPr lang="en-US" dirty="0" smtClean="0"/>
          </a:p>
          <a:p>
            <a:r>
              <a:rPr lang="en-US" dirty="0" smtClean="0"/>
              <a:t>Are they provided as attachments?</a:t>
            </a:r>
            <a:endParaRPr lang="en-US" dirty="0"/>
          </a:p>
        </p:txBody>
      </p:sp>
      <p:sp>
        <p:nvSpPr>
          <p:cNvPr id="5" name="Right Brace 4"/>
          <p:cNvSpPr/>
          <p:nvPr/>
        </p:nvSpPr>
        <p:spPr>
          <a:xfrm>
            <a:off x="5257800" y="990600"/>
            <a:ext cx="457200" cy="5562600"/>
          </a:xfrm>
          <a:prstGeom prst="rightBrace">
            <a:avLst>
              <a:gd name="adj1" fmla="val 8333"/>
              <a:gd name="adj2" fmla="val 639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099" name="Picture 3" descr="C:\Documents and Settings\jagould\Local Settings\Temporary Internet Files\Content.IE5\7VVGPJIX\MMj02867700000[1].gif"/>
          <p:cNvPicPr>
            <a:picLocks noChangeAspect="1" noChangeArrowheads="1" noCrop="1"/>
          </p:cNvPicPr>
          <p:nvPr/>
        </p:nvPicPr>
        <p:blipFill>
          <a:blip r:embed="rId2" cstate="print"/>
          <a:srcRect/>
          <a:stretch>
            <a:fillRect/>
          </a:stretch>
        </p:blipFill>
        <p:spPr bwMode="auto">
          <a:xfrm>
            <a:off x="5867400" y="838200"/>
            <a:ext cx="1219200" cy="1354667"/>
          </a:xfrm>
          <a:prstGeom prst="rect">
            <a:avLst/>
          </a:prstGeom>
          <a:noFill/>
        </p:spPr>
      </p:pic>
      <p:sp>
        <p:nvSpPr>
          <p:cNvPr id="7" name="TextBox 6"/>
          <p:cNvSpPr txBox="1"/>
          <p:nvPr/>
        </p:nvSpPr>
        <p:spPr>
          <a:xfrm>
            <a:off x="3581400" y="2819400"/>
            <a:ext cx="1219200" cy="338554"/>
          </a:xfrm>
          <a:prstGeom prst="rect">
            <a:avLst/>
          </a:prstGeom>
          <a:noFill/>
        </p:spPr>
        <p:txBody>
          <a:bodyPr wrap="square" rtlCol="0">
            <a:spAutoFit/>
          </a:bodyPr>
          <a:lstStyle/>
          <a:p>
            <a:r>
              <a:rPr lang="en-US" sz="1600" dirty="0" smtClean="0">
                <a:solidFill>
                  <a:srgbClr val="FF0000"/>
                </a:solidFill>
              </a:rPr>
              <a:t>___ Minutes</a:t>
            </a:r>
            <a:endParaRPr lang="en-US" sz="1600" dirty="0">
              <a:solidFill>
                <a:srgbClr val="FF0000"/>
              </a:solidFill>
            </a:endParaRPr>
          </a:p>
        </p:txBody>
      </p:sp>
      <p:sp>
        <p:nvSpPr>
          <p:cNvPr id="8" name="TextBox 7"/>
          <p:cNvSpPr txBox="1"/>
          <p:nvPr/>
        </p:nvSpPr>
        <p:spPr>
          <a:xfrm>
            <a:off x="2514600" y="5029200"/>
            <a:ext cx="1219200" cy="338554"/>
          </a:xfrm>
          <a:prstGeom prst="rect">
            <a:avLst/>
          </a:prstGeom>
          <a:noFill/>
        </p:spPr>
        <p:txBody>
          <a:bodyPr wrap="square" rtlCol="0">
            <a:spAutoFit/>
          </a:bodyPr>
          <a:lstStyle/>
          <a:p>
            <a:r>
              <a:rPr lang="en-US" sz="1600" dirty="0" smtClean="0">
                <a:solidFill>
                  <a:srgbClr val="FF0000"/>
                </a:solidFill>
              </a:rPr>
              <a:t>___ Minutes</a:t>
            </a:r>
            <a:endParaRPr lang="en-US" sz="1600" dirty="0">
              <a:solidFill>
                <a:srgbClr val="FF0000"/>
              </a:solidFill>
            </a:endParaRPr>
          </a:p>
        </p:txBody>
      </p:sp>
      <p:sp>
        <p:nvSpPr>
          <p:cNvPr id="9" name="TextBox 8"/>
          <p:cNvSpPr txBox="1"/>
          <p:nvPr/>
        </p:nvSpPr>
        <p:spPr>
          <a:xfrm>
            <a:off x="3200400" y="3581400"/>
            <a:ext cx="1219200" cy="338554"/>
          </a:xfrm>
          <a:prstGeom prst="rect">
            <a:avLst/>
          </a:prstGeom>
          <a:noFill/>
        </p:spPr>
        <p:txBody>
          <a:bodyPr wrap="square" rtlCol="0">
            <a:spAutoFit/>
          </a:bodyPr>
          <a:lstStyle/>
          <a:p>
            <a:r>
              <a:rPr lang="en-US" sz="1600" dirty="0" smtClean="0">
                <a:solidFill>
                  <a:srgbClr val="FF0000"/>
                </a:solidFill>
              </a:rPr>
              <a:t>___ Minutes</a:t>
            </a:r>
            <a:endParaRPr lang="en-US" sz="1600" dirty="0">
              <a:solidFill>
                <a:srgbClr val="FF0000"/>
              </a:solidFill>
            </a:endParaRPr>
          </a:p>
        </p:txBody>
      </p:sp>
      <p:sp>
        <p:nvSpPr>
          <p:cNvPr id="10" name="TextBox 9"/>
          <p:cNvSpPr txBox="1"/>
          <p:nvPr/>
        </p:nvSpPr>
        <p:spPr>
          <a:xfrm>
            <a:off x="1828800" y="1752600"/>
            <a:ext cx="1219200" cy="338554"/>
          </a:xfrm>
          <a:prstGeom prst="rect">
            <a:avLst/>
          </a:prstGeom>
          <a:noFill/>
        </p:spPr>
        <p:txBody>
          <a:bodyPr wrap="square" rtlCol="0">
            <a:spAutoFit/>
          </a:bodyPr>
          <a:lstStyle/>
          <a:p>
            <a:r>
              <a:rPr lang="en-US" sz="1600" dirty="0" smtClean="0">
                <a:solidFill>
                  <a:srgbClr val="FF0000"/>
                </a:solidFill>
              </a:rPr>
              <a:t>___ Minutes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533400"/>
          </a:xfrm>
        </p:spPr>
        <p:txBody>
          <a:bodyPr/>
          <a:lstStyle/>
          <a:p>
            <a:r>
              <a:rPr lang="en-US" dirty="0" smtClean="0"/>
              <a:t>Components 11 – 15</a:t>
            </a:r>
            <a:endParaRPr lang="en-US" dirty="0"/>
          </a:p>
        </p:txBody>
      </p:sp>
      <p:sp>
        <p:nvSpPr>
          <p:cNvPr id="3" name="Content Placeholder 2"/>
          <p:cNvSpPr>
            <a:spLocks noGrp="1"/>
          </p:cNvSpPr>
          <p:nvPr>
            <p:ph idx="1"/>
          </p:nvPr>
        </p:nvSpPr>
        <p:spPr>
          <a:xfrm>
            <a:off x="152400" y="609600"/>
            <a:ext cx="8839200" cy="6248400"/>
          </a:xfrm>
        </p:spPr>
        <p:txBody>
          <a:bodyPr/>
          <a:lstStyle/>
          <a:p>
            <a:pPr>
              <a:buNone/>
            </a:pPr>
            <a:r>
              <a:rPr lang="en-US" sz="2000" b="1" dirty="0" smtClean="0"/>
              <a:t>11.  Lesson Closure</a:t>
            </a:r>
          </a:p>
          <a:p>
            <a:pPr>
              <a:buNone/>
            </a:pPr>
            <a:r>
              <a:rPr lang="en-US" sz="2000" dirty="0" smtClean="0"/>
              <a:t>		Did you “land” your lesson?</a:t>
            </a:r>
          </a:p>
          <a:p>
            <a:pPr>
              <a:buNone/>
            </a:pPr>
            <a:r>
              <a:rPr lang="en-US" sz="2000" dirty="0" smtClean="0"/>
              <a:t>		Are students included in the “conversation?”</a:t>
            </a:r>
          </a:p>
          <a:p>
            <a:pPr>
              <a:buNone/>
            </a:pPr>
            <a:r>
              <a:rPr lang="en-US" sz="2000" b="1" dirty="0" smtClean="0"/>
              <a:t>12.  Formative Assessment</a:t>
            </a:r>
          </a:p>
          <a:p>
            <a:pPr marL="457200" indent="-457200">
              <a:buNone/>
            </a:pPr>
            <a:r>
              <a:rPr lang="en-US" sz="2000" dirty="0" smtClean="0"/>
              <a:t>		 Do you ask questions at multiple times during lesson? </a:t>
            </a:r>
          </a:p>
          <a:p>
            <a:pPr marL="457200" indent="-457200">
              <a:buNone/>
            </a:pPr>
            <a:r>
              <a:rPr lang="en-US" sz="2000" dirty="0" smtClean="0"/>
              <a:t>		Are times/frequency stated? Quizzes Included?</a:t>
            </a:r>
          </a:p>
          <a:p>
            <a:pPr>
              <a:buNone/>
            </a:pPr>
            <a:r>
              <a:rPr lang="en-US" sz="2000" b="1" dirty="0" smtClean="0"/>
              <a:t>13.  Re-Teaching Plan</a:t>
            </a:r>
          </a:p>
          <a:p>
            <a:pPr>
              <a:buNone/>
            </a:pPr>
            <a:r>
              <a:rPr lang="en-US" sz="2000" dirty="0" smtClean="0"/>
              <a:t>		Is a plan provided in which you teach “differently”</a:t>
            </a:r>
          </a:p>
          <a:p>
            <a:pPr>
              <a:buNone/>
            </a:pPr>
            <a:r>
              <a:rPr lang="en-US" sz="2000" dirty="0" smtClean="0"/>
              <a:t>  	  </a:t>
            </a:r>
            <a:r>
              <a:rPr lang="en-US" sz="2000" b="1" dirty="0" smtClean="0"/>
              <a:t>Independent Practice</a:t>
            </a:r>
          </a:p>
          <a:p>
            <a:pPr>
              <a:buNone/>
            </a:pPr>
            <a:r>
              <a:rPr lang="en-US" sz="2000" dirty="0" smtClean="0"/>
              <a:t>		Are students’ (teacher’s) actions described?</a:t>
            </a:r>
          </a:p>
          <a:p>
            <a:pPr>
              <a:buNone/>
            </a:pPr>
            <a:r>
              <a:rPr lang="en-US" sz="2000" dirty="0" smtClean="0"/>
              <a:t>		Could a “Substitute/Guest Teacher” understand exactly what students will 	be doing?</a:t>
            </a:r>
          </a:p>
          <a:p>
            <a:pPr>
              <a:buNone/>
            </a:pPr>
            <a:r>
              <a:rPr lang="en-US" sz="2000" dirty="0" smtClean="0"/>
              <a:t>	  </a:t>
            </a:r>
            <a:r>
              <a:rPr lang="en-US" sz="2000" b="1" dirty="0" smtClean="0"/>
              <a:t>Extension Activity</a:t>
            </a:r>
          </a:p>
          <a:p>
            <a:pPr>
              <a:buNone/>
            </a:pPr>
            <a:r>
              <a:rPr lang="en-US" sz="2000" dirty="0" smtClean="0"/>
              <a:t>		Is a plan provided for the extension and/or transfer of knowledge?</a:t>
            </a:r>
          </a:p>
          <a:p>
            <a:pPr marL="457200" indent="-457200">
              <a:buAutoNum type="arabicPeriod" startAt="14"/>
            </a:pPr>
            <a:r>
              <a:rPr lang="en-US" sz="2000" b="1" dirty="0" smtClean="0"/>
              <a:t>Summative Assessments</a:t>
            </a:r>
          </a:p>
          <a:p>
            <a:pPr marL="457200" indent="-457200">
              <a:buNone/>
            </a:pPr>
            <a:r>
              <a:rPr lang="en-US" sz="2000" dirty="0" smtClean="0"/>
              <a:t>		 Is learning made visible/tangible?</a:t>
            </a:r>
          </a:p>
          <a:p>
            <a:pPr>
              <a:buNone/>
            </a:pPr>
            <a:r>
              <a:rPr lang="en-US" sz="2000" b="1" dirty="0" smtClean="0"/>
              <a:t>15.  Reflection Notes</a:t>
            </a:r>
            <a:endParaRPr lang="en-US" sz="2000" b="1" dirty="0"/>
          </a:p>
        </p:txBody>
      </p:sp>
      <p:pic>
        <p:nvPicPr>
          <p:cNvPr id="2050" name="Picture 2" descr="C:\Documents and Settings\jagould\Local Settings\Temporary Internet Files\Content.IE5\ZT01RTRY\MMj03181120000[1].gif"/>
          <p:cNvPicPr>
            <a:picLocks noChangeAspect="1" noChangeArrowheads="1" noCrop="1"/>
          </p:cNvPicPr>
          <p:nvPr/>
        </p:nvPicPr>
        <p:blipFill>
          <a:blip r:embed="rId2" cstate="print"/>
          <a:srcRect/>
          <a:stretch>
            <a:fillRect/>
          </a:stretch>
        </p:blipFill>
        <p:spPr bwMode="auto">
          <a:xfrm>
            <a:off x="6858000" y="1745512"/>
            <a:ext cx="1676400" cy="1150088"/>
          </a:xfrm>
          <a:prstGeom prst="rect">
            <a:avLst/>
          </a:prstGeom>
          <a:noFill/>
        </p:spPr>
      </p:pic>
      <p:pic>
        <p:nvPicPr>
          <p:cNvPr id="2051" name="Picture 3" descr="C:\Documents and Settings\jagould\Local Settings\Temporary Internet Files\Content.IE5\ZT01RTRY\MMj03034700000[1].gif"/>
          <p:cNvPicPr>
            <a:picLocks noChangeAspect="1" noChangeArrowheads="1" noCrop="1"/>
          </p:cNvPicPr>
          <p:nvPr/>
        </p:nvPicPr>
        <p:blipFill>
          <a:blip r:embed="rId3" cstate="print"/>
          <a:srcRect/>
          <a:stretch>
            <a:fillRect/>
          </a:stretch>
        </p:blipFill>
        <p:spPr bwMode="auto">
          <a:xfrm>
            <a:off x="5029200" y="5715000"/>
            <a:ext cx="1676400" cy="990600"/>
          </a:xfrm>
          <a:prstGeom prst="rect">
            <a:avLst/>
          </a:prstGeom>
          <a:noFill/>
        </p:spPr>
      </p:pic>
      <p:sp>
        <p:nvSpPr>
          <p:cNvPr id="6" name="TextBox 5"/>
          <p:cNvSpPr txBox="1"/>
          <p:nvPr/>
        </p:nvSpPr>
        <p:spPr>
          <a:xfrm>
            <a:off x="2514600" y="652046"/>
            <a:ext cx="1219200" cy="338554"/>
          </a:xfrm>
          <a:prstGeom prst="rect">
            <a:avLst/>
          </a:prstGeom>
          <a:noFill/>
        </p:spPr>
        <p:txBody>
          <a:bodyPr wrap="square" rtlCol="0">
            <a:spAutoFit/>
          </a:bodyPr>
          <a:lstStyle/>
          <a:p>
            <a:r>
              <a:rPr lang="en-US" sz="1600" dirty="0" smtClean="0">
                <a:solidFill>
                  <a:srgbClr val="FF0000"/>
                </a:solidFill>
              </a:rPr>
              <a:t>___ Minutes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05800" cy="1143000"/>
          </a:xfrm>
        </p:spPr>
        <p:txBody>
          <a:bodyPr/>
          <a:lstStyle/>
          <a:p>
            <a:r>
              <a:rPr lang="en-US" dirty="0" smtClean="0"/>
              <a:t>Lesson Planning – Final Question:</a:t>
            </a:r>
            <a:endParaRPr lang="en-US" dirty="0"/>
          </a:p>
        </p:txBody>
      </p:sp>
      <p:sp>
        <p:nvSpPr>
          <p:cNvPr id="3" name="Content Placeholder 2"/>
          <p:cNvSpPr>
            <a:spLocks noGrp="1"/>
          </p:cNvSpPr>
          <p:nvPr>
            <p:ph idx="1"/>
          </p:nvPr>
        </p:nvSpPr>
        <p:spPr>
          <a:xfrm>
            <a:off x="152400" y="1219200"/>
            <a:ext cx="6781800" cy="5486400"/>
          </a:xfrm>
        </p:spPr>
        <p:txBody>
          <a:bodyPr/>
          <a:lstStyle/>
          <a:p>
            <a:r>
              <a:rPr lang="en-US" sz="3800" dirty="0" smtClean="0"/>
              <a:t>Can a Substitute/Guest Teacher pick up your plan, and complete it with 30 students, without assistance (other than directions to the copier and/or “supply room” (for scientific equipment, art supplies, maps/globes, calculators, etc.) from anyone?</a:t>
            </a:r>
          </a:p>
        </p:txBody>
      </p:sp>
      <p:pic>
        <p:nvPicPr>
          <p:cNvPr id="3074" name="Picture 2" descr="C:\Documents and Settings\jagould\Local Settings\Temporary Internet Files\Content.IE5\7VVGPJIX\MMAG00495_0000[1].gif"/>
          <p:cNvPicPr>
            <a:picLocks noChangeAspect="1" noChangeArrowheads="1" noCrop="1"/>
          </p:cNvPicPr>
          <p:nvPr/>
        </p:nvPicPr>
        <p:blipFill>
          <a:blip r:embed="rId2" cstate="print"/>
          <a:srcRect/>
          <a:stretch>
            <a:fillRect/>
          </a:stretch>
        </p:blipFill>
        <p:spPr bwMode="auto">
          <a:xfrm>
            <a:off x="7162800" y="1895475"/>
            <a:ext cx="1828800" cy="34385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762000"/>
          </a:xfrm>
        </p:spPr>
        <p:txBody>
          <a:bodyPr/>
          <a:lstStyle/>
          <a:p>
            <a:r>
              <a:rPr lang="en-US" sz="3200" b="1" u="sng" dirty="0" smtClean="0"/>
              <a:t>An Effective Lesson Plan Includes</a:t>
            </a:r>
            <a:r>
              <a:rPr lang="en-US" sz="3200" b="1" dirty="0" smtClean="0"/>
              <a:t>:</a:t>
            </a:r>
            <a:endParaRPr lang="en-US" sz="3200" b="1" dirty="0"/>
          </a:p>
        </p:txBody>
      </p:sp>
      <p:sp>
        <p:nvSpPr>
          <p:cNvPr id="3" name="Content Placeholder 2"/>
          <p:cNvSpPr>
            <a:spLocks noGrp="1"/>
          </p:cNvSpPr>
          <p:nvPr>
            <p:ph idx="1"/>
          </p:nvPr>
        </p:nvSpPr>
        <p:spPr>
          <a:xfrm>
            <a:off x="0" y="1219200"/>
            <a:ext cx="9144000" cy="4648200"/>
          </a:xfrm>
        </p:spPr>
        <p:txBody>
          <a:bodyPr/>
          <a:lstStyle/>
          <a:p>
            <a:r>
              <a:rPr lang="en-US" sz="2400" dirty="0" smtClean="0"/>
              <a:t>Integration of Content Literacy Strategies into Core and Explore/Elective Classes</a:t>
            </a:r>
          </a:p>
          <a:p>
            <a:pPr>
              <a:buNone/>
            </a:pPr>
            <a:endParaRPr lang="en-US" sz="2400" dirty="0" smtClean="0"/>
          </a:p>
          <a:p>
            <a:r>
              <a:rPr lang="en-US" sz="2400" dirty="0" smtClean="0"/>
              <a:t>Behaviorist </a:t>
            </a:r>
            <a:r>
              <a:rPr lang="en-US" sz="2400" b="1" i="1" dirty="0" smtClean="0"/>
              <a:t>and</a:t>
            </a:r>
            <a:r>
              <a:rPr lang="en-US" sz="2400" dirty="0" smtClean="0"/>
              <a:t> Constructivist in nature</a:t>
            </a:r>
          </a:p>
          <a:p>
            <a:pPr>
              <a:buNone/>
            </a:pPr>
            <a:endParaRPr lang="en-US" sz="2400" dirty="0" smtClean="0"/>
          </a:p>
          <a:p>
            <a:r>
              <a:rPr lang="en-US" sz="2400" dirty="0" smtClean="0"/>
              <a:t>Embraces Bloom’s Taxonomies</a:t>
            </a:r>
          </a:p>
          <a:p>
            <a:pPr>
              <a:buNone/>
            </a:pPr>
            <a:endParaRPr lang="en-US" sz="2400" dirty="0" smtClean="0"/>
          </a:p>
          <a:p>
            <a:r>
              <a:rPr lang="en-US" sz="2400" dirty="0" smtClean="0"/>
              <a:t>Utilizes Gardner’s Multiple Intelligences</a:t>
            </a:r>
          </a:p>
          <a:p>
            <a:pPr>
              <a:buNone/>
            </a:pPr>
            <a:endParaRPr lang="en-US" sz="2400" dirty="0" smtClean="0"/>
          </a:p>
          <a:p>
            <a:r>
              <a:rPr lang="en-US" sz="2400" dirty="0" smtClean="0"/>
              <a:t>Employs </a:t>
            </a:r>
            <a:r>
              <a:rPr lang="en-US" sz="2400" dirty="0" err="1" smtClean="0"/>
              <a:t>Kagan’s</a:t>
            </a:r>
            <a:r>
              <a:rPr lang="en-US" sz="2400" dirty="0" smtClean="0"/>
              <a:t> Cooperative Learning Strategies</a:t>
            </a:r>
            <a:endParaRPr lang="en-US" sz="2400" dirty="0"/>
          </a:p>
        </p:txBody>
      </p:sp>
      <p:pic>
        <p:nvPicPr>
          <p:cNvPr id="5" name="Picture 4" descr="096.JPG"/>
          <p:cNvPicPr>
            <a:picLocks noChangeAspect="1"/>
          </p:cNvPicPr>
          <p:nvPr/>
        </p:nvPicPr>
        <p:blipFill>
          <a:blip r:embed="rId2" cstate="print"/>
          <a:stretch>
            <a:fillRect/>
          </a:stretch>
        </p:blipFill>
        <p:spPr>
          <a:xfrm rot="5400000">
            <a:off x="6705600" y="4572000"/>
            <a:ext cx="2438400" cy="1828800"/>
          </a:xfrm>
          <a:prstGeom prst="rect">
            <a:avLst/>
          </a:prstGeom>
        </p:spPr>
      </p:pic>
      <p:pic>
        <p:nvPicPr>
          <p:cNvPr id="6" name="Picture 5" descr="cartoon_diversity_in_teaching.JPG"/>
          <p:cNvPicPr>
            <a:picLocks noChangeAspect="1"/>
          </p:cNvPicPr>
          <p:nvPr/>
        </p:nvPicPr>
        <p:blipFill>
          <a:blip r:embed="rId3" cstate="print"/>
          <a:stretch>
            <a:fillRect/>
          </a:stretch>
        </p:blipFill>
        <p:spPr>
          <a:xfrm rot="16200000">
            <a:off x="6077218" y="1276618"/>
            <a:ext cx="2399764" cy="32766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4953000"/>
            <a:ext cx="4495800" cy="762000"/>
          </a:xfrm>
        </p:spPr>
        <p:txBody>
          <a:bodyPr rtlCol="0"/>
          <a:lstStyle/>
          <a:p>
            <a:pPr fontAlgn="auto">
              <a:spcAft>
                <a:spcPts val="0"/>
              </a:spcAft>
              <a:defRPr/>
            </a:pPr>
            <a:r>
              <a:rPr lang="en-US" dirty="0" smtClean="0"/>
              <a:t>Oil Tank Problem</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nvPr>
        </p:nvSpPr>
        <p:spPr>
          <a:xfrm>
            <a:off x="0" y="1676400"/>
            <a:ext cx="9144000" cy="5181600"/>
          </a:xfrm>
        </p:spPr>
        <p:txBody>
          <a:bodyPr/>
          <a:lstStyle/>
          <a:p>
            <a:r>
              <a:rPr lang="en-US" sz="2200" dirty="0" smtClean="0">
                <a:solidFill>
                  <a:srgbClr val="000000"/>
                </a:solidFill>
              </a:rPr>
              <a:t>Please take a minute to quietly think about the ways in which solutions to mathematics problems may be showcased:</a:t>
            </a:r>
          </a:p>
          <a:p>
            <a:pPr lvl="1"/>
            <a:r>
              <a:rPr lang="en-US" sz="2600" dirty="0" smtClean="0">
                <a:solidFill>
                  <a:srgbClr val="000000"/>
                </a:solidFill>
              </a:rPr>
              <a:t>Arithmetically</a:t>
            </a:r>
          </a:p>
          <a:p>
            <a:pPr lvl="1"/>
            <a:r>
              <a:rPr lang="en-US" sz="2600" dirty="0" smtClean="0">
                <a:solidFill>
                  <a:srgbClr val="000000"/>
                </a:solidFill>
              </a:rPr>
              <a:t>Geometrically</a:t>
            </a:r>
          </a:p>
          <a:p>
            <a:pPr lvl="1"/>
            <a:r>
              <a:rPr lang="en-US" sz="2600" dirty="0" smtClean="0">
                <a:solidFill>
                  <a:srgbClr val="000000"/>
                </a:solidFill>
              </a:rPr>
              <a:t>Algebraically</a:t>
            </a:r>
          </a:p>
          <a:p>
            <a:pPr lvl="1"/>
            <a:r>
              <a:rPr lang="en-US" sz="2600" smtClean="0">
                <a:solidFill>
                  <a:srgbClr val="000000"/>
                </a:solidFill>
              </a:rPr>
              <a:t>Adjective-Noun </a:t>
            </a:r>
            <a:r>
              <a:rPr lang="en-US" sz="2600" dirty="0" smtClean="0">
                <a:solidFill>
                  <a:srgbClr val="000000"/>
                </a:solidFill>
              </a:rPr>
              <a:t>Theme</a:t>
            </a:r>
          </a:p>
          <a:p>
            <a:pPr lvl="1"/>
            <a:r>
              <a:rPr lang="en-US" sz="2600" dirty="0" smtClean="0">
                <a:solidFill>
                  <a:srgbClr val="000000"/>
                </a:solidFill>
              </a:rPr>
              <a:t>Contextual Methods</a:t>
            </a:r>
          </a:p>
          <a:p>
            <a:pPr lvl="1"/>
            <a:r>
              <a:rPr lang="en-US" sz="2600" dirty="0" err="1" smtClean="0">
                <a:solidFill>
                  <a:srgbClr val="000000"/>
                </a:solidFill>
              </a:rPr>
              <a:t>Manipulatives</a:t>
            </a:r>
            <a:endParaRPr lang="en-US" sz="2600" dirty="0" smtClean="0">
              <a:solidFill>
                <a:srgbClr val="000000"/>
              </a:solidFill>
            </a:endParaRPr>
          </a:p>
          <a:p>
            <a:pPr>
              <a:buNone/>
            </a:pPr>
            <a:endParaRPr lang="en-US" sz="800" dirty="0" smtClean="0">
              <a:solidFill>
                <a:srgbClr val="000000"/>
              </a:solidFill>
            </a:endParaRPr>
          </a:p>
          <a:p>
            <a:r>
              <a:rPr lang="en-US" sz="2200" dirty="0" smtClean="0">
                <a:solidFill>
                  <a:srgbClr val="000000"/>
                </a:solidFill>
              </a:rPr>
              <a:t>After one minute of reflection has passed, take 2-3 minutes to talk with the people at your table about definitions and examples to the terms above</a:t>
            </a:r>
          </a:p>
          <a:p>
            <a:pPr>
              <a:buNone/>
            </a:pPr>
            <a:endParaRPr lang="en-US" sz="800" dirty="0" smtClean="0">
              <a:solidFill>
                <a:srgbClr val="000000"/>
              </a:solidFill>
            </a:endParaRPr>
          </a:p>
          <a:p>
            <a:r>
              <a:rPr lang="en-US" sz="2200" dirty="0" smtClean="0">
                <a:solidFill>
                  <a:srgbClr val="000000"/>
                </a:solidFill>
              </a:rPr>
              <a:t>Whole Class discussion to follow </a:t>
            </a:r>
            <a:r>
              <a:rPr lang="en-US" sz="2200" dirty="0" smtClean="0">
                <a:solidFill>
                  <a:srgbClr val="000000"/>
                </a:solidFill>
                <a:sym typeface="Wingdings" pitchFamily="2" charset="2"/>
              </a:rPr>
              <a:t></a:t>
            </a:r>
            <a:endParaRPr lang="en-US" sz="2200" dirty="0" smtClean="0">
              <a:solidFill>
                <a:srgbClr val="000000"/>
              </a:solidFill>
            </a:endParaRPr>
          </a:p>
          <a:p>
            <a:endParaRPr lang="en-US" dirty="0" smtClean="0">
              <a:solidFill>
                <a:srgbClr val="000000"/>
              </a:solidFill>
            </a:endParaRPr>
          </a:p>
        </p:txBody>
      </p:sp>
      <p:pic>
        <p:nvPicPr>
          <p:cNvPr id="1026" name="Picture 2" descr="C:\Documents and Settings\jagould\Local Settings\Temporary Internet Files\Content.IE5\OOO0GEEZ\MM900234764[1].gif"/>
          <p:cNvPicPr>
            <a:picLocks noChangeAspect="1" noChangeArrowheads="1" noCrop="1"/>
          </p:cNvPicPr>
          <p:nvPr/>
        </p:nvPicPr>
        <p:blipFill>
          <a:blip r:embed="rId2" cstate="print"/>
          <a:srcRect/>
          <a:stretch>
            <a:fillRect/>
          </a:stretch>
        </p:blipFill>
        <p:spPr bwMode="auto">
          <a:xfrm>
            <a:off x="7086599" y="4267200"/>
            <a:ext cx="1794831" cy="1095375"/>
          </a:xfrm>
          <a:prstGeom prst="rect">
            <a:avLst/>
          </a:prstGeom>
          <a:noFill/>
        </p:spPr>
      </p:pic>
      <p:pic>
        <p:nvPicPr>
          <p:cNvPr id="1027" name="Picture 3" descr="C:\Documents and Settings\jagould\Local Settings\Temporary Internet Files\Content.IE5\OOO0GEEZ\MM900323763[1].gif"/>
          <p:cNvPicPr>
            <a:picLocks noChangeAspect="1" noChangeArrowheads="1" noCrop="1"/>
          </p:cNvPicPr>
          <p:nvPr/>
        </p:nvPicPr>
        <p:blipFill>
          <a:blip r:embed="rId3" cstate="print"/>
          <a:srcRect/>
          <a:stretch>
            <a:fillRect/>
          </a:stretch>
        </p:blipFill>
        <p:spPr bwMode="auto">
          <a:xfrm>
            <a:off x="4038599" y="2514600"/>
            <a:ext cx="1903575" cy="2057400"/>
          </a:xfrm>
          <a:prstGeom prst="rect">
            <a:avLst/>
          </a:prstGeom>
          <a:noFill/>
        </p:spPr>
      </p:pic>
      <p:sp>
        <p:nvSpPr>
          <p:cNvPr id="5" name="TextBox 4"/>
          <p:cNvSpPr txBox="1"/>
          <p:nvPr/>
        </p:nvSpPr>
        <p:spPr>
          <a:xfrm>
            <a:off x="8839200" y="6629400"/>
            <a:ext cx="304800" cy="276999"/>
          </a:xfrm>
          <a:prstGeom prst="rect">
            <a:avLst/>
          </a:prstGeom>
          <a:noFill/>
        </p:spPr>
        <p:txBody>
          <a:bodyPr wrap="square" rtlCol="0">
            <a:spAutoFit/>
          </a:bodyPr>
          <a:lstStyle/>
          <a:p>
            <a:pPr algn="ctr" fontAlgn="base">
              <a:spcBef>
                <a:spcPct val="0"/>
              </a:spcBef>
              <a:spcAft>
                <a:spcPct val="0"/>
              </a:spcAft>
            </a:pPr>
            <a:r>
              <a:rPr lang="en-US" sz="1200" dirty="0" smtClean="0">
                <a:solidFill>
                  <a:srgbClr val="000000"/>
                </a:solidFill>
                <a:latin typeface="Arial" charset="0"/>
              </a:rPr>
              <a:t>G</a:t>
            </a:r>
            <a:endParaRPr lang="en-US" sz="1200" dirty="0">
              <a:solidFill>
                <a:srgbClr val="000000"/>
              </a:solidFill>
              <a:latin typeface="Arial"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057400" y="152400"/>
            <a:ext cx="6858000" cy="762000"/>
          </a:xfrm>
        </p:spPr>
        <p:txBody>
          <a:bodyPr/>
          <a:lstStyle/>
          <a:p>
            <a:r>
              <a:rPr lang="en-US" b="1" i="1" dirty="0" smtClean="0">
                <a:solidFill>
                  <a:srgbClr val="000000"/>
                </a:solidFill>
                <a:latin typeface="Tahoma" pitchFamily="112" charset="0"/>
                <a:cs typeface="Tahoma" pitchFamily="112" charset="0"/>
              </a:rPr>
              <a:t>Problem…</a:t>
            </a:r>
          </a:p>
        </p:txBody>
      </p:sp>
      <p:sp>
        <p:nvSpPr>
          <p:cNvPr id="6147" name="Content Placeholder 2"/>
          <p:cNvSpPr>
            <a:spLocks noGrp="1"/>
          </p:cNvSpPr>
          <p:nvPr>
            <p:ph idx="1"/>
          </p:nvPr>
        </p:nvSpPr>
        <p:spPr>
          <a:xfrm>
            <a:off x="1828800" y="990600"/>
            <a:ext cx="7315200" cy="5715000"/>
          </a:xfrm>
        </p:spPr>
        <p:txBody>
          <a:bodyPr/>
          <a:lstStyle/>
          <a:p>
            <a:r>
              <a:rPr lang="en-US" sz="2400" dirty="0" smtClean="0">
                <a:solidFill>
                  <a:srgbClr val="000000"/>
                </a:solidFill>
              </a:rPr>
              <a:t>An oil tank must be cleaned before it can be moved to it’s new location on the edge of Lake Pontchartrain.</a:t>
            </a:r>
          </a:p>
          <a:p>
            <a:r>
              <a:rPr lang="en-US" sz="2400" dirty="0" smtClean="0">
                <a:solidFill>
                  <a:srgbClr val="000000"/>
                </a:solidFill>
              </a:rPr>
              <a:t>Each cleaning of the tank will                                       reduce the contamination to                                          half of what it was at the start                                          of the cleaning.</a:t>
            </a:r>
          </a:p>
          <a:p>
            <a:r>
              <a:rPr lang="en-US" sz="2400" dirty="0" smtClean="0">
                <a:solidFill>
                  <a:srgbClr val="000000"/>
                </a:solidFill>
              </a:rPr>
              <a:t>The tank originally contains five barrels of contaminants. Use at least two different methods of solution.</a:t>
            </a:r>
          </a:p>
          <a:p>
            <a:pPr>
              <a:buNone/>
            </a:pPr>
            <a:endParaRPr lang="en-US" sz="1200" dirty="0" smtClean="0">
              <a:solidFill>
                <a:srgbClr val="000000"/>
              </a:solidFill>
            </a:endParaRPr>
          </a:p>
          <a:p>
            <a:pPr marL="457200" indent="-457200">
              <a:buFont typeface="+mj-lt"/>
              <a:buAutoNum type="arabicPeriod"/>
            </a:pPr>
            <a:r>
              <a:rPr lang="en-US" sz="2600" b="1" dirty="0" smtClean="0">
                <a:solidFill>
                  <a:srgbClr val="000000"/>
                </a:solidFill>
              </a:rPr>
              <a:t>How much contamination is present after four cleanings?</a:t>
            </a:r>
          </a:p>
          <a:p>
            <a:pPr marL="457200" indent="-457200">
              <a:buFont typeface="+mj-lt"/>
              <a:buAutoNum type="arabicPeriod"/>
            </a:pPr>
            <a:endParaRPr lang="en-US" sz="1100" dirty="0" smtClean="0">
              <a:solidFill>
                <a:srgbClr val="000000"/>
              </a:solidFill>
            </a:endParaRPr>
          </a:p>
          <a:p>
            <a:pPr marL="457200" indent="-457200">
              <a:buFont typeface="+mj-lt"/>
              <a:buAutoNum type="arabicPeriod"/>
            </a:pPr>
            <a:r>
              <a:rPr lang="en-US" sz="2600" b="1" dirty="0" smtClean="0">
                <a:solidFill>
                  <a:srgbClr val="000000"/>
                </a:solidFill>
              </a:rPr>
              <a:t>How many times must the tank be cleaned before the contamination is less than .01 barrel?</a:t>
            </a:r>
          </a:p>
          <a:p>
            <a:endParaRPr lang="en-US" dirty="0" smtClean="0">
              <a:solidFill>
                <a:srgbClr val="000000"/>
              </a:solidFill>
            </a:endParaRPr>
          </a:p>
        </p:txBody>
      </p:sp>
      <p:pic>
        <p:nvPicPr>
          <p:cNvPr id="2050" name="Picture 2" descr="http://ecx.images-amazon.com/images/I/51SgSh57pvL._SX500_.jpg"/>
          <p:cNvPicPr>
            <a:picLocks noChangeAspect="1" noChangeArrowheads="1"/>
          </p:cNvPicPr>
          <p:nvPr/>
        </p:nvPicPr>
        <p:blipFill>
          <a:blip r:embed="rId3" cstate="print"/>
          <a:srcRect/>
          <a:stretch>
            <a:fillRect/>
          </a:stretch>
        </p:blipFill>
        <p:spPr bwMode="auto">
          <a:xfrm>
            <a:off x="6324600" y="1828800"/>
            <a:ext cx="2032000" cy="1524000"/>
          </a:xfrm>
          <a:prstGeom prst="rect">
            <a:avLst/>
          </a:prstGeom>
          <a:noFill/>
        </p:spPr>
      </p:pic>
      <p:sp>
        <p:nvSpPr>
          <p:cNvPr id="5" name="TextBox 4"/>
          <p:cNvSpPr txBox="1"/>
          <p:nvPr/>
        </p:nvSpPr>
        <p:spPr>
          <a:xfrm>
            <a:off x="8839200" y="6629400"/>
            <a:ext cx="304800" cy="276999"/>
          </a:xfrm>
          <a:prstGeom prst="rect">
            <a:avLst/>
          </a:prstGeom>
          <a:noFill/>
        </p:spPr>
        <p:txBody>
          <a:bodyPr wrap="square" rtlCol="0">
            <a:spAutoFit/>
          </a:bodyPr>
          <a:lstStyle/>
          <a:p>
            <a:pPr algn="ctr" fontAlgn="base">
              <a:spcBef>
                <a:spcPct val="0"/>
              </a:spcBef>
              <a:spcAft>
                <a:spcPct val="0"/>
              </a:spcAft>
            </a:pPr>
            <a:r>
              <a:rPr lang="en-US" sz="1200" dirty="0" smtClean="0">
                <a:solidFill>
                  <a:srgbClr val="000000"/>
                </a:solidFill>
                <a:latin typeface="Arial" charset="0"/>
              </a:rPr>
              <a:t>J</a:t>
            </a:r>
            <a:endParaRPr lang="en-US" sz="1200" dirty="0">
              <a:solidFill>
                <a:srgbClr val="00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147">
                                            <p:txEl>
                                              <p:pRg st="2" end="2"/>
                                            </p:txEl>
                                          </p:spTgt>
                                        </p:tgtEl>
                                        <p:attrNameLst>
                                          <p:attrName>style.visibility</p:attrName>
                                        </p:attrNameLst>
                                      </p:cBhvr>
                                      <p:to>
                                        <p:strVal val="visible"/>
                                      </p:to>
                                    </p:set>
                                    <p:anim calcmode="lin" valueType="num">
                                      <p:cBhvr additive="base">
                                        <p:cTn id="23" dur="5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147">
                                            <p:txEl>
                                              <p:pRg st="4" end="4"/>
                                            </p:txEl>
                                          </p:spTgt>
                                        </p:tgtEl>
                                        <p:attrNameLst>
                                          <p:attrName>style.visibility</p:attrName>
                                        </p:attrNameLst>
                                      </p:cBhvr>
                                      <p:to>
                                        <p:strVal val="visible"/>
                                      </p:to>
                                    </p:set>
                                    <p:anim calcmode="lin" valueType="num">
                                      <p:cBhvr additive="base">
                                        <p:cTn id="29"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147">
                                            <p:txEl>
                                              <p:pRg st="6" end="6"/>
                                            </p:txEl>
                                          </p:spTgt>
                                        </p:tgtEl>
                                        <p:attrNameLst>
                                          <p:attrName>style.visibility</p:attrName>
                                        </p:attrNameLst>
                                      </p:cBhvr>
                                      <p:to>
                                        <p:strVal val="visible"/>
                                      </p:to>
                                    </p:set>
                                    <p:anim calcmode="lin" valueType="num">
                                      <p:cBhvr additive="base">
                                        <p:cTn id="35"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Ice Breakers</a:t>
            </a:r>
            <a:endParaRPr lang="en-US" dirty="0"/>
          </a:p>
        </p:txBody>
      </p:sp>
      <p:sp>
        <p:nvSpPr>
          <p:cNvPr id="3" name="Content Placeholder 2"/>
          <p:cNvSpPr>
            <a:spLocks noGrp="1"/>
          </p:cNvSpPr>
          <p:nvPr>
            <p:ph idx="1"/>
          </p:nvPr>
        </p:nvSpPr>
        <p:spPr>
          <a:xfrm>
            <a:off x="457200" y="914400"/>
            <a:ext cx="8458200" cy="5791200"/>
          </a:xfrm>
        </p:spPr>
        <p:txBody>
          <a:bodyPr>
            <a:normAutofit/>
          </a:bodyPr>
          <a:lstStyle/>
          <a:p>
            <a:pPr lvl="1"/>
            <a:r>
              <a:rPr lang="en-US" dirty="0" smtClean="0"/>
              <a:t>Pipe Cleaner Introductions</a:t>
            </a:r>
          </a:p>
          <a:p>
            <a:pPr lvl="2"/>
            <a:r>
              <a:rPr lang="en-US" sz="2000" dirty="0" smtClean="0"/>
              <a:t>Take a few minutes to get to know the person                                      next to you (taking notes if needed).</a:t>
            </a:r>
          </a:p>
          <a:p>
            <a:pPr lvl="2"/>
            <a:r>
              <a:rPr lang="en-US" sz="2000" dirty="0" smtClean="0"/>
              <a:t>You will be asked to introduce this person to the class.</a:t>
            </a:r>
          </a:p>
          <a:p>
            <a:pPr lvl="3"/>
            <a:r>
              <a:rPr lang="en-US" sz="2400" dirty="0" smtClean="0"/>
              <a:t>Be sure to share their:</a:t>
            </a:r>
          </a:p>
          <a:p>
            <a:pPr lvl="4"/>
            <a:r>
              <a:rPr lang="en-US" sz="2400" dirty="0" smtClean="0"/>
              <a:t>First and Last Name</a:t>
            </a:r>
          </a:p>
          <a:p>
            <a:pPr lvl="4"/>
            <a:r>
              <a:rPr lang="en-US" sz="2400" dirty="0" smtClean="0"/>
              <a:t>Ideal Subject / Grade Level to teach</a:t>
            </a:r>
          </a:p>
          <a:p>
            <a:pPr lvl="4"/>
            <a:r>
              <a:rPr lang="en-US" sz="2400" dirty="0" smtClean="0"/>
              <a:t>City of Residence</a:t>
            </a:r>
          </a:p>
          <a:p>
            <a:pPr lvl="4"/>
            <a:r>
              <a:rPr lang="en-US" sz="2400" dirty="0" smtClean="0"/>
              <a:t>Family Information</a:t>
            </a:r>
          </a:p>
          <a:p>
            <a:pPr lvl="4"/>
            <a:r>
              <a:rPr lang="en-US" sz="2400" dirty="0" smtClean="0"/>
              <a:t>One thing she/he does for fun (or one                secret, if they’re brave enough to share it) </a:t>
            </a:r>
          </a:p>
          <a:p>
            <a:pPr lvl="4"/>
            <a:r>
              <a:rPr lang="en-US" sz="2400" dirty="0" smtClean="0"/>
              <a:t>While listening, fashion a pipe cleaner                    into a shape which represents something              your learned about her/him.</a:t>
            </a:r>
          </a:p>
        </p:txBody>
      </p:sp>
      <p:pic>
        <p:nvPicPr>
          <p:cNvPr id="32772" name="Picture 4" descr="http://tbn3.google.com/images?q=tbn:jncfHhQyEVKVCM:http://cdn-write.demandstudios.com/upload//1000/600/20/8/21628.jpg">
            <a:hlinkClick r:id="rId2"/>
          </p:cNvPr>
          <p:cNvPicPr>
            <a:picLocks noChangeAspect="1" noChangeArrowheads="1"/>
          </p:cNvPicPr>
          <p:nvPr/>
        </p:nvPicPr>
        <p:blipFill>
          <a:blip r:embed="rId3" cstate="print"/>
          <a:srcRect/>
          <a:stretch>
            <a:fillRect/>
          </a:stretch>
        </p:blipFill>
        <p:spPr bwMode="auto">
          <a:xfrm>
            <a:off x="7696199" y="3886200"/>
            <a:ext cx="1219201" cy="1143000"/>
          </a:xfrm>
          <a:prstGeom prst="rect">
            <a:avLst/>
          </a:prstGeom>
          <a:noFill/>
        </p:spPr>
      </p:pic>
      <p:pic>
        <p:nvPicPr>
          <p:cNvPr id="32774" name="Picture 6" descr="http://tbn1.google.com/images?q=tbn:hE2d0eAEDfX1bM:http://blog.timesunion.com/philipmorris/files/2006/12/50500_big.jpe">
            <a:hlinkClick r:id="rId4"/>
          </p:cNvPr>
          <p:cNvPicPr>
            <a:picLocks noChangeAspect="1" noChangeArrowheads="1"/>
          </p:cNvPicPr>
          <p:nvPr/>
        </p:nvPicPr>
        <p:blipFill>
          <a:blip r:embed="rId5" cstate="print"/>
          <a:srcRect/>
          <a:stretch>
            <a:fillRect/>
          </a:stretch>
        </p:blipFill>
        <p:spPr bwMode="auto">
          <a:xfrm rot="16200000">
            <a:off x="7010401" y="228599"/>
            <a:ext cx="1752598" cy="1752600"/>
          </a:xfrm>
          <a:prstGeom prst="rect">
            <a:avLst/>
          </a:prstGeom>
          <a:noFill/>
        </p:spPr>
      </p:pic>
      <p:sp>
        <p:nvSpPr>
          <p:cNvPr id="7" name="Bent-Up Arrow 6"/>
          <p:cNvSpPr/>
          <p:nvPr/>
        </p:nvSpPr>
        <p:spPr>
          <a:xfrm>
            <a:off x="6172200" y="5181600"/>
            <a:ext cx="2286000" cy="1295400"/>
          </a:xfrm>
          <a:prstGeom prst="bentUpArrow">
            <a:avLst>
              <a:gd name="adj1" fmla="val 12207"/>
              <a:gd name="adj2" fmla="val 13486"/>
              <a:gd name="adj3" fmla="val 25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057400" y="76200"/>
            <a:ext cx="6858000" cy="609600"/>
          </a:xfrm>
        </p:spPr>
        <p:txBody>
          <a:bodyPr/>
          <a:lstStyle/>
          <a:p>
            <a:r>
              <a:rPr lang="en-US" b="1" i="1" dirty="0" smtClean="0">
                <a:solidFill>
                  <a:srgbClr val="000000"/>
                </a:solidFill>
                <a:latin typeface="Tahoma" pitchFamily="112" charset="0"/>
                <a:cs typeface="Tahoma" pitchFamily="112" charset="0"/>
              </a:rPr>
              <a:t>Problem…</a:t>
            </a:r>
          </a:p>
        </p:txBody>
      </p:sp>
      <p:sp>
        <p:nvSpPr>
          <p:cNvPr id="6147" name="Content Placeholder 2"/>
          <p:cNvSpPr>
            <a:spLocks noGrp="1"/>
          </p:cNvSpPr>
          <p:nvPr>
            <p:ph idx="1"/>
          </p:nvPr>
        </p:nvSpPr>
        <p:spPr>
          <a:xfrm>
            <a:off x="1828800" y="762000"/>
            <a:ext cx="7315200" cy="6096000"/>
          </a:xfrm>
        </p:spPr>
        <p:txBody>
          <a:bodyPr/>
          <a:lstStyle/>
          <a:p>
            <a:r>
              <a:rPr lang="en-US" sz="2400" dirty="0" smtClean="0">
                <a:solidFill>
                  <a:srgbClr val="000000"/>
                </a:solidFill>
              </a:rPr>
              <a:t>An oil tank must be cleaned before it can be moved to it’s new location on the edge of Lake Pontchartrain.</a:t>
            </a:r>
          </a:p>
          <a:p>
            <a:r>
              <a:rPr lang="en-US" sz="2400" dirty="0" smtClean="0">
                <a:solidFill>
                  <a:srgbClr val="000000"/>
                </a:solidFill>
              </a:rPr>
              <a:t>Each cleaning of the tank will                                       reduce the contamination to                                          half of what it was at the start                                          of the cleaning.</a:t>
            </a:r>
          </a:p>
          <a:p>
            <a:r>
              <a:rPr lang="en-US" sz="2400" dirty="0" smtClean="0">
                <a:solidFill>
                  <a:srgbClr val="000000"/>
                </a:solidFill>
              </a:rPr>
              <a:t>The tank originally contains five barrels of contaminants. Use at least two different methods of solution.</a:t>
            </a:r>
            <a:endParaRPr lang="en-US" sz="1200" dirty="0" smtClean="0">
              <a:solidFill>
                <a:srgbClr val="000000"/>
              </a:solidFill>
            </a:endParaRPr>
          </a:p>
          <a:p>
            <a:pPr marL="457200" indent="-457200">
              <a:buFont typeface="+mj-lt"/>
              <a:buAutoNum type="arabicPeriod"/>
            </a:pPr>
            <a:r>
              <a:rPr lang="en-US" sz="2600" b="1" dirty="0" smtClean="0">
                <a:solidFill>
                  <a:srgbClr val="000000"/>
                </a:solidFill>
              </a:rPr>
              <a:t>How much contamination is present after four cleanings?</a:t>
            </a:r>
          </a:p>
          <a:p>
            <a:pPr marL="457200" indent="-457200">
              <a:buFont typeface="+mj-lt"/>
              <a:buAutoNum type="arabicPeriod"/>
            </a:pPr>
            <a:endParaRPr lang="en-US" sz="1100" dirty="0" smtClean="0">
              <a:solidFill>
                <a:srgbClr val="000000"/>
              </a:solidFill>
            </a:endParaRPr>
          </a:p>
        </p:txBody>
      </p:sp>
      <p:pic>
        <p:nvPicPr>
          <p:cNvPr id="2050" name="Picture 2" descr="http://ecx.images-amazon.com/images/I/51SgSh57pvL._SX500_.jpg"/>
          <p:cNvPicPr>
            <a:picLocks noChangeAspect="1" noChangeArrowheads="1"/>
          </p:cNvPicPr>
          <p:nvPr/>
        </p:nvPicPr>
        <p:blipFill>
          <a:blip r:embed="rId3" cstate="print"/>
          <a:srcRect/>
          <a:stretch>
            <a:fillRect/>
          </a:stretch>
        </p:blipFill>
        <p:spPr bwMode="auto">
          <a:xfrm>
            <a:off x="6324600" y="1600200"/>
            <a:ext cx="2032000" cy="1524000"/>
          </a:xfrm>
          <a:prstGeom prst="rect">
            <a:avLst/>
          </a:prstGeom>
          <a:noFill/>
        </p:spPr>
      </p:pic>
      <p:sp>
        <p:nvSpPr>
          <p:cNvPr id="5" name="TextBox 4"/>
          <p:cNvSpPr txBox="1"/>
          <p:nvPr/>
        </p:nvSpPr>
        <p:spPr>
          <a:xfrm>
            <a:off x="1981200" y="5181600"/>
            <a:ext cx="6934200" cy="1384995"/>
          </a:xfrm>
          <a:prstGeom prst="rect">
            <a:avLst/>
          </a:prstGeom>
          <a:solidFill>
            <a:srgbClr val="FFFF00"/>
          </a:solidFill>
        </p:spPr>
        <p:txBody>
          <a:bodyPr wrap="square" rtlCol="0">
            <a:spAutoFit/>
          </a:bodyPr>
          <a:lstStyle/>
          <a:p>
            <a:pPr marL="342900" indent="-342900" fontAlgn="base">
              <a:spcBef>
                <a:spcPct val="20000"/>
              </a:spcBef>
              <a:spcAft>
                <a:spcPct val="0"/>
              </a:spcAft>
            </a:pPr>
            <a:r>
              <a:rPr lang="en-US" sz="2800" i="1" dirty="0" smtClean="0">
                <a:solidFill>
                  <a:srgbClr val="000000"/>
                </a:solidFill>
              </a:rPr>
              <a:t>	</a:t>
            </a:r>
            <a:r>
              <a:rPr lang="en-US" sz="2800" b="1" i="1" dirty="0" smtClean="0">
                <a:solidFill>
                  <a:srgbClr val="000000"/>
                </a:solidFill>
              </a:rPr>
              <a:t>Let’s complete the first problem together, using the large-chart paper to brainstorm different ways to showcase our solutions.</a:t>
            </a:r>
          </a:p>
        </p:txBody>
      </p:sp>
      <p:sp>
        <p:nvSpPr>
          <p:cNvPr id="6" name="TextBox 5"/>
          <p:cNvSpPr txBox="1"/>
          <p:nvPr/>
        </p:nvSpPr>
        <p:spPr>
          <a:xfrm>
            <a:off x="8839200" y="6629400"/>
            <a:ext cx="304800" cy="276999"/>
          </a:xfrm>
          <a:prstGeom prst="rect">
            <a:avLst/>
          </a:prstGeom>
          <a:noFill/>
        </p:spPr>
        <p:txBody>
          <a:bodyPr wrap="square" rtlCol="0">
            <a:spAutoFit/>
          </a:bodyPr>
          <a:lstStyle/>
          <a:p>
            <a:pPr algn="ctr" fontAlgn="base">
              <a:spcBef>
                <a:spcPct val="0"/>
              </a:spcBef>
              <a:spcAft>
                <a:spcPct val="0"/>
              </a:spcAft>
            </a:pPr>
            <a:r>
              <a:rPr lang="en-US" sz="1200" dirty="0" smtClean="0">
                <a:solidFill>
                  <a:srgbClr val="000000"/>
                </a:solidFill>
                <a:latin typeface="Arial" charset="0"/>
              </a:rPr>
              <a:t>J</a:t>
            </a:r>
            <a:endParaRPr lang="en-US" sz="1200" dirty="0">
              <a:solidFill>
                <a:srgbClr val="000000"/>
              </a:solidFill>
              <a:latin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2057400" y="152400"/>
            <a:ext cx="6858000" cy="762000"/>
          </a:xfrm>
        </p:spPr>
        <p:txBody>
          <a:bodyPr/>
          <a:lstStyle/>
          <a:p>
            <a:r>
              <a:rPr lang="en-US" b="1" i="1" dirty="0" smtClean="0">
                <a:solidFill>
                  <a:srgbClr val="000000"/>
                </a:solidFill>
                <a:latin typeface="Tahoma" pitchFamily="112" charset="0"/>
                <a:cs typeface="Tahoma" pitchFamily="112" charset="0"/>
              </a:rPr>
              <a:t>Problem…</a:t>
            </a:r>
          </a:p>
        </p:txBody>
      </p:sp>
      <p:sp>
        <p:nvSpPr>
          <p:cNvPr id="6147" name="Content Placeholder 2"/>
          <p:cNvSpPr>
            <a:spLocks noGrp="1"/>
          </p:cNvSpPr>
          <p:nvPr>
            <p:ph idx="1"/>
          </p:nvPr>
        </p:nvSpPr>
        <p:spPr>
          <a:xfrm>
            <a:off x="1828800" y="990600"/>
            <a:ext cx="7315200" cy="5715000"/>
          </a:xfrm>
        </p:spPr>
        <p:txBody>
          <a:bodyPr/>
          <a:lstStyle/>
          <a:p>
            <a:r>
              <a:rPr lang="en-US" sz="2400" dirty="0" smtClean="0">
                <a:solidFill>
                  <a:srgbClr val="000000"/>
                </a:solidFill>
              </a:rPr>
              <a:t>An oil tank must be cleaned before it can be moved to it’s new location on the edge of Lake Pontchartrain.</a:t>
            </a:r>
          </a:p>
          <a:p>
            <a:r>
              <a:rPr lang="en-US" sz="2400" dirty="0" smtClean="0">
                <a:solidFill>
                  <a:srgbClr val="000000"/>
                </a:solidFill>
              </a:rPr>
              <a:t>Each cleaning of the tank will                                       reduce the contamination to                                          half of what it was at the start                                          of the cleaning.</a:t>
            </a:r>
          </a:p>
          <a:p>
            <a:r>
              <a:rPr lang="en-US" sz="2400" dirty="0" smtClean="0">
                <a:solidFill>
                  <a:srgbClr val="000000"/>
                </a:solidFill>
              </a:rPr>
              <a:t>The tank originally contains five barrels of contaminants. Use at least two different methods of solution.</a:t>
            </a:r>
          </a:p>
          <a:p>
            <a:pPr>
              <a:buNone/>
            </a:pPr>
            <a:endParaRPr lang="en-US" sz="1200" dirty="0" smtClean="0">
              <a:solidFill>
                <a:srgbClr val="000000"/>
              </a:solidFill>
            </a:endParaRPr>
          </a:p>
          <a:p>
            <a:pPr marL="457200" indent="-457200">
              <a:buFont typeface="+mj-lt"/>
              <a:buAutoNum type="arabicPeriod"/>
            </a:pPr>
            <a:r>
              <a:rPr lang="en-US" sz="2600" b="1" dirty="0" smtClean="0">
                <a:solidFill>
                  <a:srgbClr val="000000"/>
                </a:solidFill>
              </a:rPr>
              <a:t>How much contamination is present after four cleanings?</a:t>
            </a:r>
          </a:p>
          <a:p>
            <a:pPr marL="457200" indent="-457200">
              <a:buFont typeface="+mj-lt"/>
              <a:buAutoNum type="arabicPeriod"/>
            </a:pPr>
            <a:endParaRPr lang="en-US" sz="1100" dirty="0" smtClean="0">
              <a:solidFill>
                <a:srgbClr val="000000"/>
              </a:solidFill>
            </a:endParaRPr>
          </a:p>
          <a:p>
            <a:pPr marL="457200" indent="-457200">
              <a:buFont typeface="+mj-lt"/>
              <a:buAutoNum type="arabicPeriod"/>
            </a:pPr>
            <a:r>
              <a:rPr lang="en-US" sz="2600" b="1" dirty="0" smtClean="0">
                <a:solidFill>
                  <a:srgbClr val="000000"/>
                </a:solidFill>
              </a:rPr>
              <a:t>How many times must the tank be cleaned before the contamination is less than .01 barrel?</a:t>
            </a:r>
          </a:p>
          <a:p>
            <a:endParaRPr lang="en-US" dirty="0" smtClean="0">
              <a:solidFill>
                <a:srgbClr val="000000"/>
              </a:solidFill>
            </a:endParaRPr>
          </a:p>
        </p:txBody>
      </p:sp>
      <p:sp>
        <p:nvSpPr>
          <p:cNvPr id="5" name="TextBox 4"/>
          <p:cNvSpPr txBox="1"/>
          <p:nvPr/>
        </p:nvSpPr>
        <p:spPr>
          <a:xfrm>
            <a:off x="1905000" y="4514671"/>
            <a:ext cx="7239000" cy="1154162"/>
          </a:xfrm>
          <a:prstGeom prst="rect">
            <a:avLst/>
          </a:prstGeom>
          <a:solidFill>
            <a:srgbClr val="FFFF00"/>
          </a:solidFill>
        </p:spPr>
        <p:txBody>
          <a:bodyPr wrap="square" rtlCol="0">
            <a:spAutoFit/>
          </a:bodyPr>
          <a:lstStyle/>
          <a:p>
            <a:pPr fontAlgn="base">
              <a:spcBef>
                <a:spcPct val="0"/>
              </a:spcBef>
              <a:spcAft>
                <a:spcPct val="0"/>
              </a:spcAft>
            </a:pPr>
            <a:r>
              <a:rPr lang="en-US" sz="2300" b="1" i="1" dirty="0" smtClean="0">
                <a:solidFill>
                  <a:srgbClr val="000000"/>
                </a:solidFill>
                <a:latin typeface="Arial" charset="0"/>
              </a:rPr>
              <a:t>Please work for 10 minutes with the people at your table to showcase multiple methods to solve and showcase your solution to Question 2 below  </a:t>
            </a:r>
            <a:r>
              <a:rPr lang="en-US" sz="2300" b="1" dirty="0" smtClean="0">
                <a:solidFill>
                  <a:srgbClr val="000000"/>
                </a:solidFill>
                <a:latin typeface="Arial" charset="0"/>
                <a:sym typeface="Wingdings" pitchFamily="2" charset="2"/>
              </a:rPr>
              <a:t></a:t>
            </a:r>
            <a:endParaRPr lang="en-US" sz="2300" b="1" dirty="0">
              <a:solidFill>
                <a:srgbClr val="000000"/>
              </a:solidFill>
              <a:latin typeface="Arial" charset="0"/>
            </a:endParaRPr>
          </a:p>
        </p:txBody>
      </p:sp>
      <p:sp>
        <p:nvSpPr>
          <p:cNvPr id="7" name="Bent Arrow 6"/>
          <p:cNvSpPr/>
          <p:nvPr/>
        </p:nvSpPr>
        <p:spPr>
          <a:xfrm rot="10322620">
            <a:off x="8382000" y="5410200"/>
            <a:ext cx="609600" cy="761999"/>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0000"/>
              </a:solidFill>
            </a:endParaRPr>
          </a:p>
        </p:txBody>
      </p:sp>
      <p:pic>
        <p:nvPicPr>
          <p:cNvPr id="17410" name="Picture 2" descr="http://tradeshub.mikeroweworks.com/thumbs/3/1/0/31022e2b9b66085f2494a450d1cd8bfaead1575.jpg"/>
          <p:cNvPicPr>
            <a:picLocks noChangeAspect="1" noChangeArrowheads="1"/>
          </p:cNvPicPr>
          <p:nvPr/>
        </p:nvPicPr>
        <p:blipFill>
          <a:blip r:embed="rId3" cstate="print"/>
          <a:srcRect/>
          <a:stretch>
            <a:fillRect/>
          </a:stretch>
        </p:blipFill>
        <p:spPr bwMode="auto">
          <a:xfrm>
            <a:off x="7315200" y="1905000"/>
            <a:ext cx="1447800" cy="1447800"/>
          </a:xfrm>
          <a:prstGeom prst="rect">
            <a:avLst/>
          </a:prstGeom>
          <a:noFill/>
        </p:spPr>
      </p:pic>
      <p:sp>
        <p:nvSpPr>
          <p:cNvPr id="8" name="TextBox 7"/>
          <p:cNvSpPr txBox="1"/>
          <p:nvPr/>
        </p:nvSpPr>
        <p:spPr>
          <a:xfrm>
            <a:off x="8839200" y="6629400"/>
            <a:ext cx="304800" cy="276999"/>
          </a:xfrm>
          <a:prstGeom prst="rect">
            <a:avLst/>
          </a:prstGeom>
          <a:noFill/>
        </p:spPr>
        <p:txBody>
          <a:bodyPr wrap="square" rtlCol="0">
            <a:spAutoFit/>
          </a:bodyPr>
          <a:lstStyle/>
          <a:p>
            <a:pPr algn="ctr" fontAlgn="base">
              <a:spcBef>
                <a:spcPct val="0"/>
              </a:spcBef>
              <a:spcAft>
                <a:spcPct val="0"/>
              </a:spcAft>
            </a:pPr>
            <a:r>
              <a:rPr lang="en-US" sz="1200" dirty="0" smtClean="0">
                <a:solidFill>
                  <a:srgbClr val="000000"/>
                </a:solidFill>
                <a:latin typeface="Arial" charset="0"/>
              </a:rPr>
              <a:t>G</a:t>
            </a:r>
            <a:endParaRPr lang="en-US" sz="1200" dirty="0">
              <a:solidFill>
                <a:srgbClr val="000000"/>
              </a:solidFill>
              <a:latin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fontScale="90000"/>
          </a:bodyPr>
          <a:lstStyle/>
          <a:p>
            <a:r>
              <a:rPr lang="en-US" dirty="0" smtClean="0"/>
              <a:t>KWLS Chart – Differentiated Instruction</a:t>
            </a:r>
            <a:endParaRPr lang="en-US" dirty="0"/>
          </a:p>
        </p:txBody>
      </p:sp>
      <p:sp>
        <p:nvSpPr>
          <p:cNvPr id="3" name="Content Placeholder 2"/>
          <p:cNvSpPr>
            <a:spLocks noGrp="1"/>
          </p:cNvSpPr>
          <p:nvPr>
            <p:ph idx="1"/>
          </p:nvPr>
        </p:nvSpPr>
        <p:spPr/>
        <p:txBody>
          <a:bodyPr>
            <a:normAutofit/>
          </a:bodyPr>
          <a:lstStyle/>
          <a:p>
            <a:r>
              <a:rPr lang="en-US" sz="4400" dirty="0" smtClean="0"/>
              <a:t>Know	    </a:t>
            </a:r>
          </a:p>
          <a:p>
            <a:r>
              <a:rPr lang="en-US" sz="4400" dirty="0" smtClean="0"/>
              <a:t>Wonder</a:t>
            </a:r>
          </a:p>
          <a:p>
            <a:pPr>
              <a:buNone/>
            </a:pPr>
            <a:endParaRPr lang="en-US" sz="1600" dirty="0" smtClean="0"/>
          </a:p>
          <a:p>
            <a:r>
              <a:rPr lang="en-US" sz="4400" dirty="0" smtClean="0">
                <a:solidFill>
                  <a:srgbClr val="FF0000"/>
                </a:solidFill>
              </a:rPr>
              <a:t>Learned</a:t>
            </a:r>
          </a:p>
          <a:p>
            <a:pPr>
              <a:buNone/>
            </a:pPr>
            <a:endParaRPr lang="en-US" sz="2800" dirty="0" smtClean="0"/>
          </a:p>
          <a:p>
            <a:r>
              <a:rPr lang="en-US" sz="4400" dirty="0" smtClean="0"/>
              <a:t>Still want to know</a:t>
            </a:r>
            <a:endParaRPr lang="en-US" sz="4400" dirty="0"/>
          </a:p>
        </p:txBody>
      </p:sp>
      <p:cxnSp>
        <p:nvCxnSpPr>
          <p:cNvPr id="5" name="Straight Connector 4"/>
          <p:cNvCxnSpPr/>
          <p:nvPr/>
        </p:nvCxnSpPr>
        <p:spPr>
          <a:xfrm>
            <a:off x="2514600" y="2209800"/>
            <a:ext cx="6172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71800" y="2971800"/>
            <a:ext cx="5791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76600" y="4419600"/>
            <a:ext cx="541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6600" y="3810000"/>
            <a:ext cx="5410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6019800"/>
            <a:ext cx="792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81600" y="54102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610600" y="1600200"/>
            <a:ext cx="22860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Left Brace 18"/>
          <p:cNvSpPr/>
          <p:nvPr/>
        </p:nvSpPr>
        <p:spPr>
          <a:xfrm>
            <a:off x="2819400" y="3352800"/>
            <a:ext cx="304800" cy="1219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Climate:</a:t>
            </a:r>
            <a:br>
              <a:rPr lang="en-US" dirty="0" smtClean="0"/>
            </a:br>
            <a:r>
              <a:rPr lang="en-US" dirty="0" smtClean="0"/>
              <a:t>Your “Ideal Classroom”</a:t>
            </a:r>
            <a:endParaRPr lang="en-US" dirty="0"/>
          </a:p>
        </p:txBody>
      </p:sp>
      <p:pic>
        <p:nvPicPr>
          <p:cNvPr id="3074" name="Picture 2" descr="C:\Documents and Settings\jagould\Local Settings\Temporary Internet Files\Content.IE5\AVFWUBKV\MP900438770[1].jpg"/>
          <p:cNvPicPr>
            <a:picLocks noChangeAspect="1" noChangeArrowheads="1"/>
          </p:cNvPicPr>
          <p:nvPr/>
        </p:nvPicPr>
        <p:blipFill>
          <a:blip r:embed="rId2" cstate="print"/>
          <a:srcRect/>
          <a:stretch>
            <a:fillRect/>
          </a:stretch>
        </p:blipFill>
        <p:spPr bwMode="auto">
          <a:xfrm>
            <a:off x="1143000" y="2819400"/>
            <a:ext cx="1676400" cy="2286000"/>
          </a:xfrm>
          <a:prstGeom prst="rect">
            <a:avLst/>
          </a:prstGeom>
          <a:noFill/>
        </p:spPr>
      </p:pic>
      <p:pic>
        <p:nvPicPr>
          <p:cNvPr id="3075" name="Picture 3" descr="C:\Documents and Settings\jagould\Local Settings\Temporary Internet Files\Content.IE5\41X21965\MP900439436[1].jpg"/>
          <p:cNvPicPr>
            <a:picLocks noChangeAspect="1" noChangeArrowheads="1"/>
          </p:cNvPicPr>
          <p:nvPr/>
        </p:nvPicPr>
        <p:blipFill>
          <a:blip r:embed="rId3" cstate="print"/>
          <a:srcRect/>
          <a:stretch>
            <a:fillRect/>
          </a:stretch>
        </p:blipFill>
        <p:spPr bwMode="auto">
          <a:xfrm>
            <a:off x="6477000" y="2895600"/>
            <a:ext cx="1716024" cy="2286580"/>
          </a:xfrm>
          <a:prstGeom prst="rect">
            <a:avLst/>
          </a:prstGeom>
          <a:noFill/>
        </p:spPr>
      </p:pic>
      <p:pic>
        <p:nvPicPr>
          <p:cNvPr id="3079" name="Picture 7" descr="C:\Documents and Settings\jagould\Local Settings\Temporary Internet Files\Content.IE5\5BD6I0VV\MP900439373[1].jpg"/>
          <p:cNvPicPr>
            <a:picLocks noChangeAspect="1" noChangeArrowheads="1"/>
          </p:cNvPicPr>
          <p:nvPr/>
        </p:nvPicPr>
        <p:blipFill>
          <a:blip r:embed="rId4" cstate="print"/>
          <a:srcRect/>
          <a:stretch>
            <a:fillRect/>
          </a:stretch>
        </p:blipFill>
        <p:spPr bwMode="auto">
          <a:xfrm>
            <a:off x="3200400" y="2133600"/>
            <a:ext cx="2898648" cy="4341769"/>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0668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676400" y="17526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6200000">
            <a:off x="647700" y="1409701"/>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6200000">
            <a:off x="6896100" y="3924301"/>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6200000">
            <a:off x="6896100" y="14859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6200000">
            <a:off x="571500" y="37719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810000" y="34290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10000" y="27432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810000" y="12954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0" y="6096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867400" y="11430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67400" y="42672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67400" y="35814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867400" y="18288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600200" y="34290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600200" y="41148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7200" y="6096000"/>
            <a:ext cx="990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810000" y="54864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810000" y="4800600"/>
            <a:ext cx="1371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7200" y="5562600"/>
            <a:ext cx="990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839200" y="5334000"/>
            <a:ext cx="304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8458200" y="5334000"/>
            <a:ext cx="381000" cy="838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458200" y="6172200"/>
            <a:ext cx="304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305800" y="6172200"/>
            <a:ext cx="1524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rot="19724838">
            <a:off x="8577681" y="54604"/>
            <a:ext cx="278986" cy="2448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1118534">
            <a:off x="8645486" y="694923"/>
            <a:ext cx="260082" cy="2609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9724838">
            <a:off x="8494690" y="189244"/>
            <a:ext cx="104221" cy="1698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118534">
            <a:off x="8555950" y="671969"/>
            <a:ext cx="109300" cy="15276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76200" y="5334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33400" y="76200"/>
            <a:ext cx="3810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391400" y="6477000"/>
            <a:ext cx="990600" cy="369332"/>
          </a:xfrm>
          <a:prstGeom prst="rect">
            <a:avLst/>
          </a:prstGeom>
          <a:noFill/>
        </p:spPr>
        <p:txBody>
          <a:bodyPr wrap="square" rtlCol="0">
            <a:spAutoFit/>
          </a:bodyPr>
          <a:lstStyle/>
          <a:p>
            <a:r>
              <a:rPr lang="en-US" dirty="0" smtClean="0"/>
              <a:t>Door</a:t>
            </a:r>
            <a:endParaRPr lang="en-US" dirty="0"/>
          </a:p>
        </p:txBody>
      </p:sp>
      <p:sp>
        <p:nvSpPr>
          <p:cNvPr id="38" name="TextBox 37"/>
          <p:cNvSpPr txBox="1"/>
          <p:nvPr/>
        </p:nvSpPr>
        <p:spPr>
          <a:xfrm>
            <a:off x="1676400" y="6488668"/>
            <a:ext cx="990600" cy="369332"/>
          </a:xfrm>
          <a:prstGeom prst="rect">
            <a:avLst/>
          </a:prstGeom>
          <a:noFill/>
        </p:spPr>
        <p:txBody>
          <a:bodyPr wrap="square" rtlCol="0">
            <a:spAutoFit/>
          </a:bodyPr>
          <a:lstStyle/>
          <a:p>
            <a:r>
              <a:rPr lang="en-US" dirty="0" smtClean="0"/>
              <a:t>Door</a:t>
            </a:r>
            <a:endParaRPr lang="en-US" dirty="0"/>
          </a:p>
        </p:txBody>
      </p:sp>
      <p:sp>
        <p:nvSpPr>
          <p:cNvPr id="39" name="TextBox 38"/>
          <p:cNvSpPr txBox="1"/>
          <p:nvPr/>
        </p:nvSpPr>
        <p:spPr>
          <a:xfrm>
            <a:off x="6096000" y="0"/>
            <a:ext cx="990600" cy="369332"/>
          </a:xfrm>
          <a:prstGeom prst="rect">
            <a:avLst/>
          </a:prstGeom>
          <a:noFill/>
        </p:spPr>
        <p:txBody>
          <a:bodyPr wrap="square" rtlCol="0">
            <a:spAutoFit/>
          </a:bodyPr>
          <a:lstStyle/>
          <a:p>
            <a:r>
              <a:rPr lang="en-US" dirty="0" smtClean="0"/>
              <a:t>Window</a:t>
            </a:r>
            <a:endParaRPr lang="en-US" dirty="0"/>
          </a:p>
        </p:txBody>
      </p:sp>
      <p:sp>
        <p:nvSpPr>
          <p:cNvPr id="40" name="TextBox 39"/>
          <p:cNvSpPr txBox="1"/>
          <p:nvPr/>
        </p:nvSpPr>
        <p:spPr>
          <a:xfrm>
            <a:off x="1600200" y="0"/>
            <a:ext cx="990600" cy="369332"/>
          </a:xfrm>
          <a:prstGeom prst="rect">
            <a:avLst/>
          </a:prstGeom>
          <a:noFill/>
        </p:spPr>
        <p:txBody>
          <a:bodyPr wrap="square" rtlCol="0">
            <a:spAutoFit/>
          </a:bodyPr>
          <a:lstStyle/>
          <a:p>
            <a:r>
              <a:rPr lang="en-US" dirty="0" smtClean="0"/>
              <a:t>Window</a:t>
            </a:r>
            <a:endParaRPr lang="en-US" dirty="0"/>
          </a:p>
        </p:txBody>
      </p:sp>
      <p:sp>
        <p:nvSpPr>
          <p:cNvPr id="41" name="Rectangle 40"/>
          <p:cNvSpPr/>
          <p:nvPr/>
        </p:nvSpPr>
        <p:spPr>
          <a:xfrm>
            <a:off x="1600200" y="304800"/>
            <a:ext cx="1066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096000" y="304800"/>
            <a:ext cx="1066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752600" y="225623"/>
            <a:ext cx="990600" cy="307777"/>
          </a:xfrm>
          <a:prstGeom prst="rect">
            <a:avLst/>
          </a:prstGeom>
          <a:noFill/>
        </p:spPr>
        <p:txBody>
          <a:bodyPr wrap="square" rtlCol="0">
            <a:spAutoFit/>
          </a:bodyPr>
          <a:lstStyle/>
          <a:p>
            <a:r>
              <a:rPr lang="en-US" sz="1400" dirty="0" smtClean="0"/>
              <a:t>Library</a:t>
            </a:r>
            <a:endParaRPr lang="en-US" sz="1400" dirty="0"/>
          </a:p>
        </p:txBody>
      </p:sp>
      <p:sp>
        <p:nvSpPr>
          <p:cNvPr id="45" name="TextBox 44"/>
          <p:cNvSpPr txBox="1"/>
          <p:nvPr/>
        </p:nvSpPr>
        <p:spPr>
          <a:xfrm>
            <a:off x="6248400" y="228600"/>
            <a:ext cx="990600" cy="307777"/>
          </a:xfrm>
          <a:prstGeom prst="rect">
            <a:avLst/>
          </a:prstGeom>
          <a:noFill/>
        </p:spPr>
        <p:txBody>
          <a:bodyPr wrap="square" rtlCol="0">
            <a:spAutoFit/>
          </a:bodyPr>
          <a:lstStyle/>
          <a:p>
            <a:r>
              <a:rPr lang="en-US" sz="1400" dirty="0" smtClean="0"/>
              <a:t>Library</a:t>
            </a:r>
            <a:endParaRPr lang="en-US" sz="1400" dirty="0"/>
          </a:p>
        </p:txBody>
      </p:sp>
      <p:sp>
        <p:nvSpPr>
          <p:cNvPr id="46" name="Explosion 2 45"/>
          <p:cNvSpPr/>
          <p:nvPr/>
        </p:nvSpPr>
        <p:spPr>
          <a:xfrm rot="20591237">
            <a:off x="116462" y="180013"/>
            <a:ext cx="381000" cy="304800"/>
          </a:xfrm>
          <a:prstGeom prst="irregularSeal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Explosion 2 46"/>
          <p:cNvSpPr/>
          <p:nvPr/>
        </p:nvSpPr>
        <p:spPr>
          <a:xfrm rot="6738083">
            <a:off x="8763000" y="310284"/>
            <a:ext cx="381000" cy="304800"/>
          </a:xfrm>
          <a:prstGeom prst="irregularSeal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Or 47"/>
          <p:cNvSpPr/>
          <p:nvPr/>
        </p:nvSpPr>
        <p:spPr>
          <a:xfrm>
            <a:off x="0" y="0"/>
            <a:ext cx="228600" cy="228600"/>
          </a:xfrm>
          <a:prstGeom prst="flowChar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Or 48"/>
          <p:cNvSpPr/>
          <p:nvPr/>
        </p:nvSpPr>
        <p:spPr>
          <a:xfrm>
            <a:off x="0" y="6629400"/>
            <a:ext cx="228600" cy="228600"/>
          </a:xfrm>
          <a:prstGeom prst="flowChar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Or 49"/>
          <p:cNvSpPr/>
          <p:nvPr/>
        </p:nvSpPr>
        <p:spPr>
          <a:xfrm>
            <a:off x="8915400" y="0"/>
            <a:ext cx="228600" cy="228600"/>
          </a:xfrm>
          <a:prstGeom prst="flowChar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Or 50"/>
          <p:cNvSpPr/>
          <p:nvPr/>
        </p:nvSpPr>
        <p:spPr>
          <a:xfrm>
            <a:off x="8915400" y="6629400"/>
            <a:ext cx="228600" cy="228600"/>
          </a:xfrm>
          <a:prstGeom prst="flowChar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791200" y="2743200"/>
            <a:ext cx="2743200" cy="646331"/>
          </a:xfrm>
          <a:prstGeom prst="rect">
            <a:avLst/>
          </a:prstGeom>
          <a:noFill/>
        </p:spPr>
        <p:txBody>
          <a:bodyPr wrap="square" rtlCol="0">
            <a:spAutoFit/>
          </a:bodyPr>
          <a:lstStyle/>
          <a:p>
            <a:r>
              <a:rPr lang="en-US" b="1" dirty="0" smtClean="0"/>
              <a:t>Ideal Classroom by</a:t>
            </a:r>
          </a:p>
          <a:p>
            <a:r>
              <a:rPr lang="en-US" b="1" dirty="0" smtClean="0"/>
              <a:t>Dr. Jonathon A. Gould</a:t>
            </a:r>
            <a:endParaRPr lang="en-US" b="1" dirty="0"/>
          </a:p>
        </p:txBody>
      </p:sp>
      <p:sp>
        <p:nvSpPr>
          <p:cNvPr id="55" name="TextBox 54"/>
          <p:cNvSpPr txBox="1"/>
          <p:nvPr/>
        </p:nvSpPr>
        <p:spPr>
          <a:xfrm>
            <a:off x="8915400" y="1905000"/>
            <a:ext cx="228600" cy="3231654"/>
          </a:xfrm>
          <a:prstGeom prst="rect">
            <a:avLst/>
          </a:prstGeom>
          <a:noFill/>
          <a:ln>
            <a:solidFill>
              <a:schemeClr val="tx1"/>
            </a:solidFill>
          </a:ln>
        </p:spPr>
        <p:txBody>
          <a:bodyPr wrap="square" rtlCol="0">
            <a:spAutoFit/>
          </a:bodyPr>
          <a:lstStyle/>
          <a:p>
            <a:r>
              <a:rPr lang="en-US" sz="1200" dirty="0" smtClean="0"/>
              <a:t>Video </a:t>
            </a:r>
          </a:p>
          <a:p>
            <a:r>
              <a:rPr lang="en-US" sz="1200" dirty="0" err="1" smtClean="0"/>
              <a:t>Proj</a:t>
            </a:r>
            <a:endParaRPr lang="en-US" sz="1200" dirty="0" smtClean="0"/>
          </a:p>
          <a:p>
            <a:endParaRPr lang="en-US" sz="1200" dirty="0"/>
          </a:p>
          <a:p>
            <a:r>
              <a:rPr lang="en-US" sz="1200" dirty="0" smtClean="0"/>
              <a:t>Screen</a:t>
            </a:r>
          </a:p>
        </p:txBody>
      </p:sp>
      <p:sp>
        <p:nvSpPr>
          <p:cNvPr id="56" name="TextBox 55"/>
          <p:cNvSpPr txBox="1"/>
          <p:nvPr/>
        </p:nvSpPr>
        <p:spPr>
          <a:xfrm>
            <a:off x="0" y="1905000"/>
            <a:ext cx="228600" cy="3231654"/>
          </a:xfrm>
          <a:prstGeom prst="rect">
            <a:avLst/>
          </a:prstGeom>
          <a:noFill/>
          <a:ln>
            <a:solidFill>
              <a:schemeClr val="tx1"/>
            </a:solidFill>
          </a:ln>
        </p:spPr>
        <p:txBody>
          <a:bodyPr wrap="square" rtlCol="0">
            <a:spAutoFit/>
          </a:bodyPr>
          <a:lstStyle/>
          <a:p>
            <a:r>
              <a:rPr lang="en-US" sz="1200" dirty="0" smtClean="0"/>
              <a:t>Video </a:t>
            </a:r>
          </a:p>
          <a:p>
            <a:r>
              <a:rPr lang="en-US" sz="1200" dirty="0" err="1" smtClean="0"/>
              <a:t>Proj</a:t>
            </a:r>
            <a:endParaRPr lang="en-US" sz="1200" dirty="0" smtClean="0"/>
          </a:p>
          <a:p>
            <a:endParaRPr lang="en-US" sz="1200" dirty="0"/>
          </a:p>
          <a:p>
            <a:r>
              <a:rPr lang="en-US" sz="1200" dirty="0" smtClean="0"/>
              <a:t>Screen</a:t>
            </a:r>
          </a:p>
        </p:txBody>
      </p:sp>
      <p:sp>
        <p:nvSpPr>
          <p:cNvPr id="57" name="TextBox 56"/>
          <p:cNvSpPr txBox="1"/>
          <p:nvPr/>
        </p:nvSpPr>
        <p:spPr>
          <a:xfrm>
            <a:off x="2743200" y="1"/>
            <a:ext cx="3200402" cy="276999"/>
          </a:xfrm>
          <a:prstGeom prst="rect">
            <a:avLst/>
          </a:prstGeom>
          <a:noFill/>
          <a:ln>
            <a:solidFill>
              <a:schemeClr val="tx1"/>
            </a:solidFill>
          </a:ln>
        </p:spPr>
        <p:txBody>
          <a:bodyPr wrap="square" rtlCol="0">
            <a:spAutoFit/>
          </a:bodyPr>
          <a:lstStyle/>
          <a:p>
            <a:pPr algn="ctr"/>
            <a:r>
              <a:rPr lang="en-US" sz="1200" dirty="0" smtClean="0"/>
              <a:t>V I d e o        P r o j e c t I o n       S c r e </a:t>
            </a:r>
            <a:r>
              <a:rPr lang="en-US" sz="1200" dirty="0" err="1" smtClean="0"/>
              <a:t>e</a:t>
            </a:r>
            <a:r>
              <a:rPr lang="en-US" sz="1200" dirty="0" smtClean="0"/>
              <a:t> n</a:t>
            </a:r>
          </a:p>
        </p:txBody>
      </p:sp>
      <p:sp>
        <p:nvSpPr>
          <p:cNvPr id="58" name="TextBox 57"/>
          <p:cNvSpPr txBox="1"/>
          <p:nvPr/>
        </p:nvSpPr>
        <p:spPr>
          <a:xfrm>
            <a:off x="0" y="990600"/>
            <a:ext cx="228600" cy="861774"/>
          </a:xfrm>
          <a:prstGeom prst="rect">
            <a:avLst/>
          </a:prstGeom>
          <a:noFill/>
          <a:ln>
            <a:solidFill>
              <a:schemeClr val="tx1"/>
            </a:solidFill>
          </a:ln>
        </p:spPr>
        <p:txBody>
          <a:bodyPr wrap="square" rtlCol="0">
            <a:spAutoFit/>
          </a:bodyPr>
          <a:lstStyle/>
          <a:p>
            <a:r>
              <a:rPr lang="en-US" sz="1000" dirty="0" smtClean="0"/>
              <a:t>D</a:t>
            </a:r>
          </a:p>
          <a:p>
            <a:r>
              <a:rPr lang="en-US" sz="1000" dirty="0" smtClean="0"/>
              <a:t>E</a:t>
            </a:r>
          </a:p>
          <a:p>
            <a:endParaRPr lang="en-US" sz="1000" dirty="0" smtClean="0"/>
          </a:p>
          <a:p>
            <a:r>
              <a:rPr lang="en-US" sz="1000" dirty="0" err="1" smtClean="0"/>
              <a:t>Bd</a:t>
            </a:r>
            <a:endParaRPr lang="en-US" sz="1000" dirty="0" smtClean="0"/>
          </a:p>
        </p:txBody>
      </p:sp>
      <p:sp>
        <p:nvSpPr>
          <p:cNvPr id="59" name="TextBox 58"/>
          <p:cNvSpPr txBox="1"/>
          <p:nvPr/>
        </p:nvSpPr>
        <p:spPr>
          <a:xfrm>
            <a:off x="8915400" y="990600"/>
            <a:ext cx="228600" cy="861774"/>
          </a:xfrm>
          <a:prstGeom prst="rect">
            <a:avLst/>
          </a:prstGeom>
          <a:noFill/>
          <a:ln>
            <a:solidFill>
              <a:schemeClr val="tx1"/>
            </a:solidFill>
          </a:ln>
        </p:spPr>
        <p:txBody>
          <a:bodyPr wrap="square" rtlCol="0">
            <a:spAutoFit/>
          </a:bodyPr>
          <a:lstStyle/>
          <a:p>
            <a:r>
              <a:rPr lang="en-US" sz="1000" dirty="0" smtClean="0"/>
              <a:t>D</a:t>
            </a:r>
          </a:p>
          <a:p>
            <a:r>
              <a:rPr lang="en-US" sz="1000" dirty="0" smtClean="0"/>
              <a:t>E</a:t>
            </a:r>
          </a:p>
          <a:p>
            <a:endParaRPr lang="en-US" sz="1000" dirty="0" smtClean="0"/>
          </a:p>
          <a:p>
            <a:r>
              <a:rPr lang="en-US" sz="1000" dirty="0" err="1" smtClean="0"/>
              <a:t>Bd</a:t>
            </a:r>
            <a:endParaRPr lang="en-US" sz="1000" dirty="0" smtClean="0"/>
          </a:p>
        </p:txBody>
      </p:sp>
      <p:sp>
        <p:nvSpPr>
          <p:cNvPr id="60" name="TextBox 59"/>
          <p:cNvSpPr txBox="1"/>
          <p:nvPr/>
        </p:nvSpPr>
        <p:spPr>
          <a:xfrm>
            <a:off x="2362200" y="6553200"/>
            <a:ext cx="3657600" cy="276999"/>
          </a:xfrm>
          <a:prstGeom prst="rect">
            <a:avLst/>
          </a:prstGeom>
          <a:noFill/>
          <a:ln>
            <a:solidFill>
              <a:schemeClr val="tx1"/>
            </a:solidFill>
          </a:ln>
        </p:spPr>
        <p:txBody>
          <a:bodyPr wrap="square" rtlCol="0">
            <a:spAutoFit/>
          </a:bodyPr>
          <a:lstStyle/>
          <a:p>
            <a:pPr algn="ctr"/>
            <a:r>
              <a:rPr lang="en-US" sz="1200" dirty="0" smtClean="0"/>
              <a:t>D r y   E r a s e    /   S m a r t   B o a r d</a:t>
            </a:r>
          </a:p>
        </p:txBody>
      </p:sp>
      <p:sp>
        <p:nvSpPr>
          <p:cNvPr id="61" name="TextBox 60"/>
          <p:cNvSpPr txBox="1"/>
          <p:nvPr/>
        </p:nvSpPr>
        <p:spPr>
          <a:xfrm>
            <a:off x="6096000" y="6553200"/>
            <a:ext cx="1143000" cy="276999"/>
          </a:xfrm>
          <a:prstGeom prst="rect">
            <a:avLst/>
          </a:prstGeom>
          <a:noFill/>
          <a:ln>
            <a:solidFill>
              <a:schemeClr val="tx1"/>
            </a:solidFill>
          </a:ln>
        </p:spPr>
        <p:txBody>
          <a:bodyPr wrap="square" rtlCol="0">
            <a:spAutoFit/>
          </a:bodyPr>
          <a:lstStyle/>
          <a:p>
            <a:pPr algn="ctr"/>
            <a:r>
              <a:rPr lang="en-US" sz="1200" dirty="0" smtClean="0"/>
              <a:t>Calculator Mat</a:t>
            </a:r>
          </a:p>
        </p:txBody>
      </p:sp>
      <p:sp>
        <p:nvSpPr>
          <p:cNvPr id="62" name="Rectangle 61"/>
          <p:cNvSpPr/>
          <p:nvPr/>
        </p:nvSpPr>
        <p:spPr>
          <a:xfrm rot="19330230">
            <a:off x="6030198" y="4117037"/>
            <a:ext cx="1614224" cy="338554"/>
          </a:xfrm>
          <a:prstGeom prst="rect">
            <a:avLst/>
          </a:prstGeom>
          <a:solidFill>
            <a:srgbClr val="FFFF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Seats 1-4 / 31-32</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3" name="Rectangle 62"/>
          <p:cNvSpPr/>
          <p:nvPr/>
        </p:nvSpPr>
        <p:spPr>
          <a:xfrm rot="19330230">
            <a:off x="6030195" y="1678638"/>
            <a:ext cx="1614224" cy="338554"/>
          </a:xfrm>
          <a:prstGeom prst="rect">
            <a:avLst/>
          </a:prstGeom>
          <a:solidFill>
            <a:srgbClr val="FFFF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Seats 5-8 / 29-30</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4" name="Rectangle 63"/>
          <p:cNvSpPr/>
          <p:nvPr/>
        </p:nvSpPr>
        <p:spPr>
          <a:xfrm rot="19330230">
            <a:off x="3894020" y="1145238"/>
            <a:ext cx="1162178" cy="338554"/>
          </a:xfrm>
          <a:prstGeom prst="rect">
            <a:avLst/>
          </a:prstGeom>
          <a:solidFill>
            <a:srgbClr val="FFFF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Seats 21-24</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5" name="Rectangle 64"/>
          <p:cNvSpPr/>
          <p:nvPr/>
        </p:nvSpPr>
        <p:spPr>
          <a:xfrm rot="19330230">
            <a:off x="3894018" y="3278837"/>
            <a:ext cx="1162178" cy="338554"/>
          </a:xfrm>
          <a:prstGeom prst="rect">
            <a:avLst/>
          </a:prstGeom>
          <a:solidFill>
            <a:srgbClr val="FFFF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Seats 17-20</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6" name="Rectangle 65"/>
          <p:cNvSpPr/>
          <p:nvPr/>
        </p:nvSpPr>
        <p:spPr>
          <a:xfrm rot="19330230">
            <a:off x="3894019" y="5336236"/>
            <a:ext cx="1162178" cy="338554"/>
          </a:xfrm>
          <a:prstGeom prst="rect">
            <a:avLst/>
          </a:prstGeom>
          <a:solidFill>
            <a:srgbClr val="FFFF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Seats 25-28</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7" name="Rectangle 66"/>
          <p:cNvSpPr/>
          <p:nvPr/>
        </p:nvSpPr>
        <p:spPr>
          <a:xfrm rot="19330230">
            <a:off x="404036" y="5870317"/>
            <a:ext cx="1128066" cy="461665"/>
          </a:xfrm>
          <a:prstGeom prst="rect">
            <a:avLst/>
          </a:prstGeom>
          <a:solidFill>
            <a:srgbClr val="FFFF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Game Tables</a:t>
            </a:r>
          </a:p>
          <a:p>
            <a:pPr algn="ctr"/>
            <a:r>
              <a:rPr lang="en-US" sz="1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(or Seats 37-40)</a:t>
            </a:r>
            <a:endParaRPr lang="en-US" sz="1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8" name="Rectangle 67"/>
          <p:cNvSpPr/>
          <p:nvPr/>
        </p:nvSpPr>
        <p:spPr>
          <a:xfrm rot="19330230">
            <a:off x="1253697" y="3841529"/>
            <a:ext cx="1718419" cy="584775"/>
          </a:xfrm>
          <a:prstGeom prst="rect">
            <a:avLst/>
          </a:prstGeom>
          <a:solidFill>
            <a:srgbClr val="FFFF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Seats 9-12 / 31-32</a:t>
            </a:r>
          </a:p>
          <a:p>
            <a:pPr algn="ctr"/>
            <a:r>
              <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(or 35-36)</a:t>
            </a:r>
            <a:endParaRPr lang="en-US" sz="1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9" name="Rectangle 68"/>
          <p:cNvSpPr/>
          <p:nvPr/>
        </p:nvSpPr>
        <p:spPr>
          <a:xfrm rot="19330230">
            <a:off x="1237580" y="1479328"/>
            <a:ext cx="1822615" cy="584775"/>
          </a:xfrm>
          <a:prstGeom prst="rect">
            <a:avLst/>
          </a:prstGeom>
          <a:solidFill>
            <a:srgbClr val="FFFF00"/>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Seats 13-16</a:t>
            </a:r>
            <a:r>
              <a:rPr lang="en-US" sz="1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 29-30</a:t>
            </a:r>
          </a:p>
          <a:p>
            <a:pPr algn="ctr"/>
            <a:r>
              <a:rPr lang="en-US" sz="1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(or 33-34)</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
            <a:ext cx="8991600" cy="6553200"/>
          </a:xfrm>
        </p:spPr>
        <p:txBody>
          <a:bodyPr>
            <a:normAutofit/>
          </a:bodyPr>
          <a:lstStyle/>
          <a:p>
            <a:pPr lvl="1">
              <a:buNone/>
            </a:pPr>
            <a:r>
              <a:rPr lang="en-US" sz="4000" u="sng" dirty="0" smtClean="0"/>
              <a:t>Quick-Talk Pedagogical Question</a:t>
            </a:r>
            <a:r>
              <a:rPr lang="en-US" sz="4000" b="1" dirty="0" smtClean="0"/>
              <a:t>:</a:t>
            </a:r>
          </a:p>
          <a:p>
            <a:pPr lvl="1">
              <a:buNone/>
            </a:pPr>
            <a:r>
              <a:rPr lang="en-US" sz="4000" b="1" i="1" dirty="0" smtClean="0"/>
              <a:t> </a:t>
            </a:r>
          </a:p>
          <a:p>
            <a:pPr lvl="1">
              <a:buNone/>
            </a:pPr>
            <a:r>
              <a:rPr lang="en-US" sz="4000" b="1" i="1" dirty="0" smtClean="0"/>
              <a:t>	</a:t>
            </a:r>
            <a:r>
              <a:rPr lang="en-US" sz="4000" i="1" dirty="0" smtClean="0"/>
              <a:t>“One definition of insanity is doing the same thing, the same way, but expecting different results!”</a:t>
            </a:r>
          </a:p>
          <a:p>
            <a:pPr lvl="1">
              <a:buNone/>
            </a:pPr>
            <a:r>
              <a:rPr lang="en-US" sz="4000" i="1" dirty="0" smtClean="0"/>
              <a:t>					--Albert Einstein</a:t>
            </a:r>
          </a:p>
          <a:p>
            <a:pPr lvl="1">
              <a:buNone/>
            </a:pPr>
            <a:r>
              <a:rPr lang="en-US" sz="4000" b="1" u="sng" dirty="0" smtClean="0"/>
              <a:t>Question: </a:t>
            </a:r>
          </a:p>
          <a:p>
            <a:pPr lvl="1">
              <a:buNone/>
            </a:pPr>
            <a:r>
              <a:rPr lang="en-US" sz="4000" b="1" i="1" dirty="0" smtClean="0"/>
              <a:t>	What are the pitfalls of teaching mathematics using only symbols?</a:t>
            </a:r>
          </a:p>
        </p:txBody>
      </p:sp>
      <p:pic>
        <p:nvPicPr>
          <p:cNvPr id="6146" name="Picture 2" descr="http://t0.gstatic.com/images?q=tbn:JDakIk4g9dI65M:http://www.planet-techno-science.com/wp-content/upLoads/albert-einstein.jpg">
            <a:hlinkClick r:id="rId2"/>
          </p:cNvPr>
          <p:cNvPicPr>
            <a:picLocks noChangeAspect="1" noChangeArrowheads="1"/>
          </p:cNvPicPr>
          <p:nvPr/>
        </p:nvPicPr>
        <p:blipFill>
          <a:blip r:embed="rId3" cstate="print"/>
          <a:srcRect/>
          <a:stretch>
            <a:fillRect/>
          </a:stretch>
        </p:blipFill>
        <p:spPr bwMode="auto">
          <a:xfrm>
            <a:off x="7315200" y="3048000"/>
            <a:ext cx="1731475" cy="1295400"/>
          </a:xfrm>
          <a:prstGeom prst="rect">
            <a:avLst/>
          </a:prstGeom>
          <a:noFill/>
        </p:spPr>
      </p:pic>
      <p:pic>
        <p:nvPicPr>
          <p:cNvPr id="6" name="Picture 2" descr="C:\Documents and Settings\jagould\Local Settings\Temporary Internet Files\Content.IE5\5BD6I0VV\MM900234764[1].gif"/>
          <p:cNvPicPr>
            <a:picLocks noChangeAspect="1" noChangeArrowheads="1" noCrop="1"/>
          </p:cNvPicPr>
          <p:nvPr/>
        </p:nvPicPr>
        <p:blipFill>
          <a:blip r:embed="rId4" cstate="print"/>
          <a:srcRect/>
          <a:stretch>
            <a:fillRect/>
          </a:stretch>
        </p:blipFill>
        <p:spPr bwMode="auto">
          <a:xfrm>
            <a:off x="8001000" y="228600"/>
            <a:ext cx="998863" cy="6096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4724400" cy="1143000"/>
          </a:xfrm>
        </p:spPr>
        <p:txBody>
          <a:bodyPr/>
          <a:lstStyle/>
          <a:p>
            <a:r>
              <a:rPr lang="en-US" dirty="0" smtClean="0"/>
              <a:t>Did you know…</a:t>
            </a:r>
            <a:endParaRPr lang="en-US" dirty="0"/>
          </a:p>
        </p:txBody>
      </p:sp>
      <p:sp>
        <p:nvSpPr>
          <p:cNvPr id="3" name="Content Placeholder 2"/>
          <p:cNvSpPr>
            <a:spLocks noGrp="1"/>
          </p:cNvSpPr>
          <p:nvPr>
            <p:ph idx="1"/>
          </p:nvPr>
        </p:nvSpPr>
        <p:spPr>
          <a:xfrm>
            <a:off x="457200" y="1905000"/>
            <a:ext cx="8229600" cy="3962400"/>
          </a:xfrm>
        </p:spPr>
        <p:txBody>
          <a:bodyPr>
            <a:normAutofit/>
          </a:bodyPr>
          <a:lstStyle/>
          <a:p>
            <a:pPr>
              <a:buNone/>
            </a:pPr>
            <a:r>
              <a:rPr lang="en-US" sz="8000" i="1" dirty="0" smtClean="0"/>
              <a:t>	Twenty-five divided by five equals fourteen?</a:t>
            </a:r>
            <a:endParaRPr lang="en-US" sz="8000" i="1" dirty="0"/>
          </a:p>
        </p:txBody>
      </p:sp>
      <p:sp>
        <p:nvSpPr>
          <p:cNvPr id="4" name="TextBox 3"/>
          <p:cNvSpPr txBox="1"/>
          <p:nvPr/>
        </p:nvSpPr>
        <p:spPr>
          <a:xfrm>
            <a:off x="4038600" y="6248400"/>
            <a:ext cx="5029200" cy="553998"/>
          </a:xfrm>
          <a:prstGeom prst="rect">
            <a:avLst/>
          </a:prstGeom>
          <a:noFill/>
        </p:spPr>
        <p:txBody>
          <a:bodyPr wrap="square" rtlCol="0">
            <a:spAutoFit/>
          </a:bodyPr>
          <a:lstStyle/>
          <a:p>
            <a:r>
              <a:rPr lang="en-US" sz="1200" dirty="0" smtClean="0">
                <a:hlinkClick r:id="rId2"/>
              </a:rPr>
              <a:t>http://www.youtube.com/watch?v=omyUncKI7oU&amp;feature=related</a:t>
            </a:r>
            <a:endParaRPr lang="en-US" sz="1200" dirty="0" smtClean="0"/>
          </a:p>
          <a:p>
            <a:endParaRPr lang="en-US" dirty="0"/>
          </a:p>
        </p:txBody>
      </p:sp>
      <p:pic>
        <p:nvPicPr>
          <p:cNvPr id="1030" name="Picture 6" descr="http://t0.gstatic.com/images?q=tbn:J7uUQSHNU3vATM:http://4.bp.blogspot.com/_wXrT2e5kiWI/THf7NNpOFqI/AAAAAAAAAHE/izRjSf-qosc/s1600/BBEggF.Ma.Pa.Kettle.jpg">
            <a:hlinkClick r:id="rId3"/>
          </p:cNvPr>
          <p:cNvPicPr>
            <a:picLocks noChangeAspect="1" noChangeArrowheads="1"/>
          </p:cNvPicPr>
          <p:nvPr/>
        </p:nvPicPr>
        <p:blipFill>
          <a:blip r:embed="rId4" cstate="print"/>
          <a:srcRect/>
          <a:stretch>
            <a:fillRect/>
          </a:stretch>
        </p:blipFill>
        <p:spPr bwMode="auto">
          <a:xfrm>
            <a:off x="6400800" y="381000"/>
            <a:ext cx="2362200" cy="2662846"/>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t>The 6 Ways of Teaching &amp; Learning</a:t>
            </a:r>
          </a:p>
        </p:txBody>
      </p:sp>
      <p:graphicFrame>
        <p:nvGraphicFramePr>
          <p:cNvPr id="3" name="Diagram 2"/>
          <p:cNvGraphicFramePr/>
          <p:nvPr/>
        </p:nvGraphicFramePr>
        <p:xfrm>
          <a:off x="457200" y="1397000"/>
          <a:ext cx="8229600" cy="485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868" name="TextBox 3"/>
          <p:cNvSpPr txBox="1">
            <a:spLocks noChangeArrowheads="1"/>
          </p:cNvSpPr>
          <p:nvPr/>
        </p:nvSpPr>
        <p:spPr bwMode="auto">
          <a:xfrm>
            <a:off x="3124200" y="3436203"/>
            <a:ext cx="2895600" cy="830997"/>
          </a:xfrm>
          <a:prstGeom prst="rect">
            <a:avLst/>
          </a:prstGeom>
          <a:noFill/>
          <a:ln w="9525">
            <a:noFill/>
            <a:miter lim="800000"/>
            <a:headEnd/>
            <a:tailEnd/>
          </a:ln>
        </p:spPr>
        <p:txBody>
          <a:bodyPr>
            <a:spAutoFit/>
          </a:bodyPr>
          <a:lstStyle/>
          <a:p>
            <a:pPr algn="ctr"/>
            <a:r>
              <a:rPr lang="en-US" sz="1600" b="1" dirty="0">
                <a:solidFill>
                  <a:prstClr val="black"/>
                </a:solidFill>
              </a:rPr>
              <a:t>Dr. Jonathon </a:t>
            </a:r>
            <a:r>
              <a:rPr lang="en-US" sz="1600" b="1" dirty="0" smtClean="0">
                <a:solidFill>
                  <a:prstClr val="black"/>
                </a:solidFill>
              </a:rPr>
              <a:t>A. Gould</a:t>
            </a:r>
            <a:endParaRPr lang="en-US" sz="1600" dirty="0">
              <a:solidFill>
                <a:prstClr val="black"/>
              </a:solidFill>
            </a:endParaRPr>
          </a:p>
          <a:p>
            <a:pPr algn="ctr"/>
            <a:r>
              <a:rPr lang="en-US" sz="1600" dirty="0">
                <a:solidFill>
                  <a:prstClr val="black"/>
                </a:solidFill>
              </a:rPr>
              <a:t>Saginaw Valley State University</a:t>
            </a:r>
          </a:p>
          <a:p>
            <a:pPr algn="ctr"/>
            <a:r>
              <a:rPr lang="en-US" sz="1600" dirty="0">
                <a:solidFill>
                  <a:prstClr val="black"/>
                </a:solidFill>
              </a:rPr>
              <a:t>College of Education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772400" cy="1143000"/>
          </a:xfrm>
        </p:spPr>
        <p:txBody>
          <a:bodyPr/>
          <a:lstStyle/>
          <a:p>
            <a:r>
              <a:rPr lang="en-US" dirty="0" smtClean="0"/>
              <a:t>Symbolic (Visual – Abstract)</a:t>
            </a:r>
            <a:endParaRPr lang="en-US" dirty="0"/>
          </a:p>
        </p:txBody>
      </p:sp>
      <p:sp>
        <p:nvSpPr>
          <p:cNvPr id="5" name="Content Placeholder 4"/>
          <p:cNvSpPr>
            <a:spLocks noGrp="1"/>
          </p:cNvSpPr>
          <p:nvPr>
            <p:ph sz="half" idx="1"/>
          </p:nvPr>
        </p:nvSpPr>
        <p:spPr/>
        <p:txBody>
          <a:bodyPr/>
          <a:lstStyle/>
          <a:p>
            <a:r>
              <a:rPr lang="en-US" dirty="0" smtClean="0"/>
              <a:t>Symbols are used in many classrooms.</a:t>
            </a:r>
          </a:p>
          <a:p>
            <a:r>
              <a:rPr lang="en-US" dirty="0" smtClean="0"/>
              <a:t>Symbols are fast to write, but require an abstract thought pattern.</a:t>
            </a:r>
          </a:p>
          <a:p>
            <a:r>
              <a:rPr lang="en-US" dirty="0" smtClean="0"/>
              <a:t>One of six ways to teach and/or assess student understanding.</a:t>
            </a:r>
            <a:endParaRPr lang="en-US" dirty="0"/>
          </a:p>
        </p:txBody>
      </p:sp>
      <p:grpSp>
        <p:nvGrpSpPr>
          <p:cNvPr id="3" name="Group 5"/>
          <p:cNvGrpSpPr/>
          <p:nvPr/>
        </p:nvGrpSpPr>
        <p:grpSpPr>
          <a:xfrm>
            <a:off x="5105400" y="1752600"/>
            <a:ext cx="3192735" cy="2971800"/>
            <a:chOff x="3509032" y="964"/>
            <a:chExt cx="1211535" cy="1211535"/>
          </a:xfrm>
        </p:grpSpPr>
        <p:sp>
          <p:nvSpPr>
            <p:cNvPr id="7" name="Oval 6"/>
            <p:cNvSpPr/>
            <p:nvPr/>
          </p:nvSpPr>
          <p:spPr>
            <a:xfrm>
              <a:off x="3509032" y="964"/>
              <a:ext cx="1211535" cy="12115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Oval 4"/>
            <p:cNvSpPr/>
            <p:nvPr/>
          </p:nvSpPr>
          <p:spPr>
            <a:xfrm>
              <a:off x="3686457" y="178389"/>
              <a:ext cx="856685" cy="8566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solidFill>
                    <a:prstClr val="white"/>
                  </a:solidFill>
                </a:rPr>
                <a:t>Symbolic</a:t>
              </a:r>
            </a:p>
            <a:p>
              <a:pPr algn="ctr" defTabSz="533400">
                <a:lnSpc>
                  <a:spcPct val="90000"/>
                </a:lnSpc>
                <a:spcBef>
                  <a:spcPct val="0"/>
                </a:spcBef>
                <a:spcAft>
                  <a:spcPct val="35000"/>
                </a:spcAft>
              </a:pPr>
              <a:r>
                <a:rPr lang="en-US" sz="1200" dirty="0">
                  <a:solidFill>
                    <a:prstClr val="white"/>
                  </a:solidFill>
                </a:rPr>
                <a:t>(Visual – Abstract)</a:t>
              </a:r>
            </a:p>
          </p:txBody>
        </p:sp>
      </p:grpSp>
      <p:pic>
        <p:nvPicPr>
          <p:cNvPr id="2" name="Picture 2" descr="C:\Documents and Settings\jagould\Local Settings\Temporary Internet Files\Content.IE5\57VNTBGL\MPj03876890000[1].jpg"/>
          <p:cNvPicPr>
            <a:picLocks noChangeAspect="1" noChangeArrowheads="1"/>
          </p:cNvPicPr>
          <p:nvPr/>
        </p:nvPicPr>
        <p:blipFill>
          <a:blip r:embed="rId2" cstate="print"/>
          <a:srcRect/>
          <a:stretch>
            <a:fillRect/>
          </a:stretch>
        </p:blipFill>
        <p:spPr bwMode="auto">
          <a:xfrm>
            <a:off x="7162800" y="5399532"/>
            <a:ext cx="1828800" cy="1304544"/>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Written Words (Visual)</a:t>
            </a:r>
            <a:endParaRPr lang="en-US" dirty="0"/>
          </a:p>
        </p:txBody>
      </p:sp>
      <p:sp>
        <p:nvSpPr>
          <p:cNvPr id="3" name="Content Placeholder 2"/>
          <p:cNvSpPr>
            <a:spLocks noGrp="1"/>
          </p:cNvSpPr>
          <p:nvPr>
            <p:ph sz="half" idx="1"/>
          </p:nvPr>
        </p:nvSpPr>
        <p:spPr>
          <a:xfrm>
            <a:off x="152400" y="1600200"/>
            <a:ext cx="4572000" cy="4525963"/>
          </a:xfrm>
        </p:spPr>
        <p:txBody>
          <a:bodyPr>
            <a:normAutofit/>
          </a:bodyPr>
          <a:lstStyle/>
          <a:p>
            <a:r>
              <a:rPr lang="en-US" dirty="0" smtClean="0"/>
              <a:t>Written words begin to remove the abstract thought processes.</a:t>
            </a:r>
          </a:p>
          <a:p>
            <a:r>
              <a:rPr lang="en-US" dirty="0" smtClean="0"/>
              <a:t>Language is one of Gardner’s Multiple Intelligences (Word Smart).</a:t>
            </a:r>
          </a:p>
          <a:p>
            <a:r>
              <a:rPr lang="en-US" dirty="0" smtClean="0"/>
              <a:t>One of six ways to teach and/or assess student understanding.</a:t>
            </a:r>
          </a:p>
        </p:txBody>
      </p:sp>
      <p:pic>
        <p:nvPicPr>
          <p:cNvPr id="3076" name="Picture 4" descr="C:\Documents and Settings\Jon\Temporary Internet Files\Content.IE5\O63DU858\MPj04394660000[1].jpg"/>
          <p:cNvPicPr>
            <a:picLocks noChangeAspect="1" noChangeArrowheads="1"/>
          </p:cNvPicPr>
          <p:nvPr/>
        </p:nvPicPr>
        <p:blipFill>
          <a:blip r:embed="rId2" cstate="print"/>
          <a:srcRect/>
          <a:stretch>
            <a:fillRect/>
          </a:stretch>
        </p:blipFill>
        <p:spPr bwMode="auto">
          <a:xfrm>
            <a:off x="6553200" y="5029200"/>
            <a:ext cx="2057400" cy="1557746"/>
          </a:xfrm>
          <a:prstGeom prst="rect">
            <a:avLst/>
          </a:prstGeom>
          <a:noFill/>
        </p:spPr>
      </p:pic>
      <p:grpSp>
        <p:nvGrpSpPr>
          <p:cNvPr id="4" name="Group 4"/>
          <p:cNvGrpSpPr/>
          <p:nvPr/>
        </p:nvGrpSpPr>
        <p:grpSpPr>
          <a:xfrm>
            <a:off x="5791200" y="1600200"/>
            <a:ext cx="2583135" cy="2362200"/>
            <a:chOff x="5084304" y="910448"/>
            <a:chExt cx="1211535" cy="1211535"/>
          </a:xfrm>
        </p:grpSpPr>
        <p:sp>
          <p:nvSpPr>
            <p:cNvPr id="6" name="Oval 5"/>
            <p:cNvSpPr/>
            <p:nvPr/>
          </p:nvSpPr>
          <p:spPr>
            <a:xfrm>
              <a:off x="5084304" y="910448"/>
              <a:ext cx="1211535" cy="12115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5405956" y="1066775"/>
              <a:ext cx="608836" cy="8566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solidFill>
                    <a:prstClr val="white"/>
                  </a:solidFill>
                </a:rPr>
                <a:t>Written Words (Visual)</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5638800" cy="685800"/>
          </a:xfrm>
        </p:spPr>
        <p:txBody>
          <a:bodyPr>
            <a:normAutofit fontScale="90000"/>
          </a:bodyPr>
          <a:lstStyle/>
          <a:p>
            <a:r>
              <a:rPr lang="en-US" b="1" dirty="0" smtClean="0"/>
              <a:t>Dr. Jonathon A. Gould</a:t>
            </a:r>
            <a:endParaRPr lang="en-US" b="1" dirty="0"/>
          </a:p>
        </p:txBody>
      </p:sp>
      <p:sp>
        <p:nvSpPr>
          <p:cNvPr id="3" name="Content Placeholder 2"/>
          <p:cNvSpPr>
            <a:spLocks noGrp="1"/>
          </p:cNvSpPr>
          <p:nvPr>
            <p:ph idx="1"/>
          </p:nvPr>
        </p:nvSpPr>
        <p:spPr>
          <a:xfrm>
            <a:off x="0" y="762000"/>
            <a:ext cx="6324600" cy="6096000"/>
          </a:xfrm>
        </p:spPr>
        <p:txBody>
          <a:bodyPr>
            <a:normAutofit fontScale="85000" lnSpcReduction="20000"/>
          </a:bodyPr>
          <a:lstStyle/>
          <a:p>
            <a:r>
              <a:rPr lang="en-US" dirty="0" smtClean="0"/>
              <a:t>I currently do consulting work all over the State of Michigan, and have been invited to Florida and Washington D.C. to share insights on Classroom Climate, Instructional Practices, Assessment, etc.</a:t>
            </a:r>
          </a:p>
          <a:p>
            <a:r>
              <a:rPr lang="en-US" dirty="0" smtClean="0"/>
              <a:t>I taught for Midland/Bay City Public Schools for over a decade</a:t>
            </a:r>
          </a:p>
          <a:p>
            <a:pPr lvl="1"/>
            <a:r>
              <a:rPr lang="en-US" dirty="0" smtClean="0"/>
              <a:t>7</a:t>
            </a:r>
            <a:r>
              <a:rPr lang="en-US" baseline="30000" dirty="0" smtClean="0"/>
              <a:t>th</a:t>
            </a:r>
            <a:r>
              <a:rPr lang="en-US" dirty="0" smtClean="0"/>
              <a:t> / 8</a:t>
            </a:r>
            <a:r>
              <a:rPr lang="en-US" baseline="30000" dirty="0" smtClean="0"/>
              <a:t>th</a:t>
            </a:r>
            <a:r>
              <a:rPr lang="en-US" dirty="0" smtClean="0"/>
              <a:t> Graders: Basic Math, Pre-Algebra, Algebra, and Science</a:t>
            </a:r>
          </a:p>
          <a:p>
            <a:pPr lvl="1"/>
            <a:r>
              <a:rPr lang="en-US" dirty="0" smtClean="0"/>
              <a:t>9</a:t>
            </a:r>
            <a:r>
              <a:rPr lang="en-US" baseline="30000" dirty="0" smtClean="0"/>
              <a:t>th</a:t>
            </a:r>
            <a:r>
              <a:rPr lang="en-US" dirty="0" smtClean="0"/>
              <a:t> &amp; 10 Grade Algebra 1, Geometry (Gifted and Talented, Inclusion, ESL Students)</a:t>
            </a:r>
          </a:p>
          <a:p>
            <a:r>
              <a:rPr lang="en-US" dirty="0" smtClean="0"/>
              <a:t>I currently live in Midland</a:t>
            </a:r>
          </a:p>
          <a:p>
            <a:r>
              <a:rPr lang="en-US" dirty="0" smtClean="0"/>
              <a:t>I have 6 children, 1 Grandchild, 2 cats,    1 pug, and 1 wife – Cheri.</a:t>
            </a:r>
          </a:p>
          <a:p>
            <a:r>
              <a:rPr lang="en-US" dirty="0" smtClean="0"/>
              <a:t>For fun we camped in our “Scooby Doo” RV (until those “meddling kids…”</a:t>
            </a:r>
          </a:p>
        </p:txBody>
      </p:sp>
      <p:pic>
        <p:nvPicPr>
          <p:cNvPr id="4" name="Picture 3" descr="https://vmailbox3.svsu.edu/service/home/~/?auth=co&amp;id=3613&amp;part=2"/>
          <p:cNvPicPr/>
          <p:nvPr/>
        </p:nvPicPr>
        <p:blipFill>
          <a:blip r:embed="rId2" cstate="print"/>
          <a:srcRect/>
          <a:stretch>
            <a:fillRect/>
          </a:stretch>
        </p:blipFill>
        <p:spPr bwMode="auto">
          <a:xfrm>
            <a:off x="6172200" y="2057401"/>
            <a:ext cx="2819400" cy="1905000"/>
          </a:xfrm>
          <a:prstGeom prst="rect">
            <a:avLst/>
          </a:prstGeom>
          <a:noFill/>
          <a:ln w="9525">
            <a:noFill/>
            <a:miter lim="800000"/>
            <a:headEnd/>
            <a:tailEnd/>
          </a:ln>
        </p:spPr>
      </p:pic>
      <p:pic>
        <p:nvPicPr>
          <p:cNvPr id="5" name="Picture 4" descr="https://vmailbox3.svsu.edu/service/home/~/?auth=co&amp;id=3612&amp;part=2"/>
          <p:cNvPicPr/>
          <p:nvPr/>
        </p:nvPicPr>
        <p:blipFill>
          <a:blip r:embed="rId3" cstate="print"/>
          <a:srcRect/>
          <a:stretch>
            <a:fillRect/>
          </a:stretch>
        </p:blipFill>
        <p:spPr bwMode="auto">
          <a:xfrm>
            <a:off x="6096000" y="4343400"/>
            <a:ext cx="2895600" cy="1990725"/>
          </a:xfrm>
          <a:prstGeom prst="rect">
            <a:avLst/>
          </a:prstGeom>
          <a:noFill/>
          <a:ln w="9525">
            <a:noFill/>
            <a:miter lim="800000"/>
            <a:headEnd/>
            <a:tailEnd/>
          </a:ln>
        </p:spPr>
      </p:pic>
      <p:sp>
        <p:nvSpPr>
          <p:cNvPr id="6" name="Bent Arrow 5"/>
          <p:cNvSpPr/>
          <p:nvPr/>
        </p:nvSpPr>
        <p:spPr>
          <a:xfrm rot="19519334" flipV="1">
            <a:off x="5378564" y="6247247"/>
            <a:ext cx="659513" cy="409513"/>
          </a:xfrm>
          <a:prstGeom prst="bentArrow">
            <a:avLst>
              <a:gd name="adj1" fmla="val 8955"/>
              <a:gd name="adj2" fmla="val 22636"/>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000000"/>
              </a:solidFill>
            </a:endParaRPr>
          </a:p>
        </p:txBody>
      </p:sp>
      <p:sp>
        <p:nvSpPr>
          <p:cNvPr id="7" name="TextBox 6"/>
          <p:cNvSpPr txBox="1"/>
          <p:nvPr/>
        </p:nvSpPr>
        <p:spPr>
          <a:xfrm>
            <a:off x="6553200" y="457200"/>
            <a:ext cx="2362200" cy="1200329"/>
          </a:xfrm>
          <a:prstGeom prst="rect">
            <a:avLst/>
          </a:prstGeom>
          <a:noFill/>
          <a:ln>
            <a:solidFill>
              <a:srgbClr val="FF0000"/>
            </a:solidFill>
          </a:ln>
        </p:spPr>
        <p:txBody>
          <a:bodyPr wrap="square" rtlCol="0">
            <a:spAutoFit/>
          </a:bodyPr>
          <a:lstStyle/>
          <a:p>
            <a:pPr fontAlgn="base">
              <a:spcBef>
                <a:spcPct val="0"/>
              </a:spcBef>
              <a:spcAft>
                <a:spcPct val="0"/>
              </a:spcAft>
            </a:pPr>
            <a:r>
              <a:rPr lang="en-US" dirty="0">
                <a:solidFill>
                  <a:srgbClr val="000000"/>
                </a:solidFill>
              </a:rPr>
              <a:t>My wife says it should read, </a:t>
            </a:r>
            <a:r>
              <a:rPr lang="en-US" u="sng" dirty="0">
                <a:solidFill>
                  <a:srgbClr val="000000"/>
                </a:solidFill>
              </a:rPr>
              <a:t>“The Humiliation Station”</a:t>
            </a:r>
            <a:r>
              <a:rPr lang="en-US" dirty="0">
                <a:solidFill>
                  <a:srgbClr val="000000"/>
                </a:solidFill>
              </a:rPr>
              <a:t>  instead of “</a:t>
            </a:r>
            <a:r>
              <a:rPr lang="en-US" dirty="0" err="1">
                <a:solidFill>
                  <a:srgbClr val="000000"/>
                </a:solidFill>
              </a:rPr>
              <a:t>Shaggy”n</a:t>
            </a:r>
            <a:r>
              <a:rPr lang="en-US" dirty="0">
                <a:solidFill>
                  <a:srgbClr val="000000"/>
                </a:solidFill>
              </a:rPr>
              <a:t> Wagon</a:t>
            </a:r>
          </a:p>
        </p:txBody>
      </p:sp>
      <p:sp>
        <p:nvSpPr>
          <p:cNvPr id="8" name="Down Arrow 7"/>
          <p:cNvSpPr/>
          <p:nvPr/>
        </p:nvSpPr>
        <p:spPr>
          <a:xfrm rot="1040374">
            <a:off x="8135527" y="1575755"/>
            <a:ext cx="158327" cy="29637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ppt_x"/>
                                          </p:val>
                                        </p:tav>
                                        <p:tav tm="100000">
                                          <p:val>
                                            <p:strVal val="#ppt_x"/>
                                          </p:val>
                                        </p:tav>
                                      </p:tavLst>
                                    </p:anim>
                                    <p:anim calcmode="lin" valueType="num">
                                      <p:cBhvr additive="base">
                                        <p:cTn id="6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Spoken Words (Verbal)</a:t>
            </a:r>
            <a:endParaRPr lang="en-US" dirty="0"/>
          </a:p>
        </p:txBody>
      </p:sp>
      <p:sp>
        <p:nvSpPr>
          <p:cNvPr id="3" name="Content Placeholder 2"/>
          <p:cNvSpPr>
            <a:spLocks noGrp="1"/>
          </p:cNvSpPr>
          <p:nvPr>
            <p:ph sz="half" idx="1"/>
          </p:nvPr>
        </p:nvSpPr>
        <p:spPr>
          <a:xfrm>
            <a:off x="228600" y="1600200"/>
            <a:ext cx="4648200" cy="4525963"/>
          </a:xfrm>
        </p:spPr>
        <p:txBody>
          <a:bodyPr>
            <a:normAutofit lnSpcReduction="10000"/>
          </a:bodyPr>
          <a:lstStyle/>
          <a:p>
            <a:r>
              <a:rPr lang="en-US" dirty="0" smtClean="0"/>
              <a:t>Spoken words also help to remove the abstract thought processes.</a:t>
            </a:r>
          </a:p>
          <a:p>
            <a:r>
              <a:rPr lang="en-US" dirty="0" smtClean="0"/>
              <a:t>Interpersonal communication is one of Gardner’s Multiple Intelligences (People Smart).</a:t>
            </a:r>
          </a:p>
          <a:p>
            <a:r>
              <a:rPr lang="en-US" dirty="0" smtClean="0"/>
              <a:t>One of six ways to teach and/or assess student understanding.</a:t>
            </a:r>
          </a:p>
        </p:txBody>
      </p:sp>
      <p:pic>
        <p:nvPicPr>
          <p:cNvPr id="4098" name="Picture 2" descr="C:\Documents and Settings\Jon\Temporary Internet Files\Content.IE5\O63DU858\MCj04339340000[1].png"/>
          <p:cNvPicPr>
            <a:picLocks noChangeAspect="1" noChangeArrowheads="1"/>
          </p:cNvPicPr>
          <p:nvPr/>
        </p:nvPicPr>
        <p:blipFill>
          <a:blip r:embed="rId2" cstate="print"/>
          <a:srcRect/>
          <a:stretch>
            <a:fillRect/>
          </a:stretch>
        </p:blipFill>
        <p:spPr bwMode="auto">
          <a:xfrm>
            <a:off x="7086600" y="4953000"/>
            <a:ext cx="1704975" cy="1704975"/>
          </a:xfrm>
          <a:prstGeom prst="rect">
            <a:avLst/>
          </a:prstGeom>
          <a:noFill/>
        </p:spPr>
      </p:pic>
      <p:grpSp>
        <p:nvGrpSpPr>
          <p:cNvPr id="4" name="Group 4"/>
          <p:cNvGrpSpPr/>
          <p:nvPr/>
        </p:nvGrpSpPr>
        <p:grpSpPr>
          <a:xfrm>
            <a:off x="5181600" y="1752600"/>
            <a:ext cx="2811735" cy="2895600"/>
            <a:chOff x="5084304" y="2729416"/>
            <a:chExt cx="1211535" cy="1211535"/>
          </a:xfrm>
        </p:grpSpPr>
        <p:sp>
          <p:nvSpPr>
            <p:cNvPr id="6" name="Oval 5"/>
            <p:cNvSpPr/>
            <p:nvPr/>
          </p:nvSpPr>
          <p:spPr>
            <a:xfrm>
              <a:off x="5084304" y="2729416"/>
              <a:ext cx="1211535" cy="12115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5261729" y="2906841"/>
              <a:ext cx="856685" cy="8566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solidFill>
                    <a:prstClr val="white"/>
                  </a:solidFill>
                </a:rPr>
                <a:t>Spoken Words</a:t>
              </a:r>
            </a:p>
            <a:p>
              <a:pPr algn="ctr" defTabSz="533400">
                <a:lnSpc>
                  <a:spcPct val="90000"/>
                </a:lnSpc>
                <a:spcBef>
                  <a:spcPct val="0"/>
                </a:spcBef>
                <a:spcAft>
                  <a:spcPct val="35000"/>
                </a:spcAft>
              </a:pPr>
              <a:r>
                <a:rPr lang="en-US" sz="1200" dirty="0">
                  <a:solidFill>
                    <a:prstClr val="white"/>
                  </a:solidFill>
                </a:rPr>
                <a:t>(Verbal)</a:t>
              </a: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Pictures (Visual – Concrete)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Pictures help remove the abstract thought processes, and make them concrete.</a:t>
            </a:r>
          </a:p>
          <a:p>
            <a:r>
              <a:rPr lang="en-US" dirty="0" smtClean="0"/>
              <a:t>Pictures are one of Gardner’s Multiple Intelligences (Art/</a:t>
            </a:r>
            <a:r>
              <a:rPr lang="en-US" dirty="0" err="1" smtClean="0"/>
              <a:t>Spacial</a:t>
            </a:r>
            <a:r>
              <a:rPr lang="en-US" dirty="0" smtClean="0"/>
              <a:t> Smart).</a:t>
            </a:r>
          </a:p>
          <a:p>
            <a:r>
              <a:rPr lang="en-US" dirty="0" smtClean="0"/>
              <a:t>One of six ways to teach and/or assess student understanding.</a:t>
            </a:r>
          </a:p>
        </p:txBody>
      </p:sp>
      <p:pic>
        <p:nvPicPr>
          <p:cNvPr id="5122" name="Picture 2" descr="C:\Documents and Settings\Jon\Temporary Internet Files\Content.IE5\CVDKEUNW\MPj04384390000[1].jpg"/>
          <p:cNvPicPr>
            <a:picLocks noChangeAspect="1" noChangeArrowheads="1"/>
          </p:cNvPicPr>
          <p:nvPr/>
        </p:nvPicPr>
        <p:blipFill>
          <a:blip r:embed="rId2" cstate="print"/>
          <a:srcRect/>
          <a:stretch>
            <a:fillRect/>
          </a:stretch>
        </p:blipFill>
        <p:spPr bwMode="auto">
          <a:xfrm>
            <a:off x="7086600" y="4724400"/>
            <a:ext cx="1736707" cy="1782544"/>
          </a:xfrm>
          <a:prstGeom prst="rect">
            <a:avLst/>
          </a:prstGeom>
          <a:noFill/>
        </p:spPr>
      </p:pic>
      <p:grpSp>
        <p:nvGrpSpPr>
          <p:cNvPr id="4" name="Group 4"/>
          <p:cNvGrpSpPr/>
          <p:nvPr/>
        </p:nvGrpSpPr>
        <p:grpSpPr>
          <a:xfrm>
            <a:off x="5334000" y="1752600"/>
            <a:ext cx="2887935" cy="2438400"/>
            <a:chOff x="3509032" y="3638900"/>
            <a:chExt cx="1211535" cy="1211535"/>
          </a:xfrm>
        </p:grpSpPr>
        <p:sp>
          <p:nvSpPr>
            <p:cNvPr id="6" name="Oval 5"/>
            <p:cNvSpPr/>
            <p:nvPr/>
          </p:nvSpPr>
          <p:spPr>
            <a:xfrm>
              <a:off x="3509032" y="3638900"/>
              <a:ext cx="1211535" cy="12115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3686457" y="3816325"/>
              <a:ext cx="856685" cy="8566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solidFill>
                    <a:prstClr val="white"/>
                  </a:solidFill>
                </a:rPr>
                <a:t>Pictures</a:t>
              </a:r>
            </a:p>
            <a:p>
              <a:pPr algn="ctr" defTabSz="533400">
                <a:lnSpc>
                  <a:spcPct val="90000"/>
                </a:lnSpc>
                <a:spcBef>
                  <a:spcPct val="0"/>
                </a:spcBef>
                <a:spcAft>
                  <a:spcPct val="35000"/>
                </a:spcAft>
              </a:pPr>
              <a:r>
                <a:rPr lang="en-US" sz="1200" dirty="0">
                  <a:solidFill>
                    <a:prstClr val="white"/>
                  </a:solidFill>
                </a:rPr>
                <a:t>(Visual – Concrete)</a:t>
              </a:r>
            </a:p>
          </p:txBody>
        </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686800" cy="1143000"/>
          </a:xfrm>
        </p:spPr>
        <p:txBody>
          <a:bodyPr/>
          <a:lstStyle/>
          <a:p>
            <a:r>
              <a:rPr lang="en-US" dirty="0" smtClean="0"/>
              <a:t>Hands-On Activities (Kinesthetic)</a:t>
            </a:r>
            <a:endParaRPr lang="en-US" dirty="0"/>
          </a:p>
        </p:txBody>
      </p:sp>
      <p:sp>
        <p:nvSpPr>
          <p:cNvPr id="3" name="Content Placeholder 2"/>
          <p:cNvSpPr>
            <a:spLocks noGrp="1"/>
          </p:cNvSpPr>
          <p:nvPr>
            <p:ph sz="half" idx="1"/>
          </p:nvPr>
        </p:nvSpPr>
        <p:spPr>
          <a:xfrm>
            <a:off x="457200" y="1295400"/>
            <a:ext cx="4572000" cy="5105400"/>
          </a:xfrm>
        </p:spPr>
        <p:txBody>
          <a:bodyPr>
            <a:normAutofit lnSpcReduction="10000"/>
          </a:bodyPr>
          <a:lstStyle/>
          <a:p>
            <a:r>
              <a:rPr lang="en-US" dirty="0" smtClean="0"/>
              <a:t>Hands-On and/or “Out of Your Seat” activities remove the abstract thought processes, and make learning both concrete and fun!!!</a:t>
            </a:r>
          </a:p>
          <a:p>
            <a:r>
              <a:rPr lang="en-US" dirty="0" smtClean="0"/>
              <a:t>Movement complements one of Gardner’s Multiple Intelligences (Body Smart).</a:t>
            </a:r>
          </a:p>
          <a:p>
            <a:r>
              <a:rPr lang="en-US" dirty="0" smtClean="0"/>
              <a:t>One of six ways to teach and/or assess student understanding.</a:t>
            </a:r>
          </a:p>
        </p:txBody>
      </p:sp>
      <p:pic>
        <p:nvPicPr>
          <p:cNvPr id="6146" name="Picture 2" descr="C:\Documents and Settings\Jon\Temporary Internet Files\Content.IE5\6F922C59\MPj04308910000[1].jpg"/>
          <p:cNvPicPr>
            <a:picLocks noChangeAspect="1" noChangeArrowheads="1"/>
          </p:cNvPicPr>
          <p:nvPr/>
        </p:nvPicPr>
        <p:blipFill>
          <a:blip r:embed="rId2" cstate="print"/>
          <a:srcRect/>
          <a:stretch>
            <a:fillRect/>
          </a:stretch>
        </p:blipFill>
        <p:spPr bwMode="auto">
          <a:xfrm>
            <a:off x="7696200" y="4953000"/>
            <a:ext cx="1234678" cy="1683502"/>
          </a:xfrm>
          <a:prstGeom prst="rect">
            <a:avLst/>
          </a:prstGeom>
          <a:noFill/>
        </p:spPr>
      </p:pic>
      <p:grpSp>
        <p:nvGrpSpPr>
          <p:cNvPr id="4" name="Group 4"/>
          <p:cNvGrpSpPr/>
          <p:nvPr/>
        </p:nvGrpSpPr>
        <p:grpSpPr>
          <a:xfrm>
            <a:off x="5334000" y="1752600"/>
            <a:ext cx="3116535" cy="2819400"/>
            <a:chOff x="1933759" y="2729416"/>
            <a:chExt cx="1211535" cy="1211535"/>
          </a:xfrm>
        </p:grpSpPr>
        <p:sp>
          <p:nvSpPr>
            <p:cNvPr id="6" name="Oval 5"/>
            <p:cNvSpPr/>
            <p:nvPr/>
          </p:nvSpPr>
          <p:spPr>
            <a:xfrm>
              <a:off x="1933759" y="2729416"/>
              <a:ext cx="1211535" cy="12115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2111184" y="2906841"/>
              <a:ext cx="856685" cy="8566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solidFill>
                    <a:prstClr val="white"/>
                  </a:solidFill>
                </a:rPr>
                <a:t>Hands-On Activities</a:t>
              </a:r>
            </a:p>
            <a:p>
              <a:pPr algn="ctr" defTabSz="533400">
                <a:lnSpc>
                  <a:spcPct val="90000"/>
                </a:lnSpc>
                <a:spcBef>
                  <a:spcPct val="0"/>
                </a:spcBef>
                <a:spcAft>
                  <a:spcPct val="35000"/>
                </a:spcAft>
              </a:pPr>
              <a:r>
                <a:rPr lang="en-US" sz="1200" dirty="0">
                  <a:solidFill>
                    <a:prstClr val="white"/>
                  </a:solidFill>
                </a:rPr>
                <a:t>(Kinesthetic)</a:t>
              </a: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534400" cy="1143000"/>
          </a:xfrm>
        </p:spPr>
        <p:txBody>
          <a:bodyPr/>
          <a:lstStyle/>
          <a:p>
            <a:r>
              <a:rPr lang="en-US" dirty="0" smtClean="0"/>
              <a:t>Real-World / Global Activities (Life)</a:t>
            </a:r>
            <a:endParaRPr lang="en-US" dirty="0"/>
          </a:p>
        </p:txBody>
      </p:sp>
      <p:sp>
        <p:nvSpPr>
          <p:cNvPr id="3" name="Content Placeholder 2"/>
          <p:cNvSpPr>
            <a:spLocks noGrp="1"/>
          </p:cNvSpPr>
          <p:nvPr>
            <p:ph sz="half" idx="1"/>
          </p:nvPr>
        </p:nvSpPr>
        <p:spPr>
          <a:xfrm>
            <a:off x="304800" y="1600200"/>
            <a:ext cx="5257800" cy="4953000"/>
          </a:xfrm>
        </p:spPr>
        <p:txBody>
          <a:bodyPr>
            <a:normAutofit lnSpcReduction="10000"/>
          </a:bodyPr>
          <a:lstStyle/>
          <a:p>
            <a:r>
              <a:rPr lang="en-US" dirty="0" smtClean="0"/>
              <a:t>Real-World / Global activities make learning applicable for students.</a:t>
            </a:r>
          </a:p>
          <a:p>
            <a:r>
              <a:rPr lang="en-US" dirty="0" smtClean="0"/>
              <a:t>Assigns value to comprehension.</a:t>
            </a:r>
          </a:p>
          <a:p>
            <a:r>
              <a:rPr lang="en-US" dirty="0" smtClean="0"/>
              <a:t>Engages a collection of Gardner’s Multiple Intelligences (Word, Math, Art, Body, Self, People, Nature, Music, … Smart).</a:t>
            </a:r>
          </a:p>
          <a:p>
            <a:r>
              <a:rPr lang="en-US" dirty="0" smtClean="0"/>
              <a:t>One of six ways to teach and/or                              assess student understanding.</a:t>
            </a:r>
          </a:p>
        </p:txBody>
      </p:sp>
      <p:grpSp>
        <p:nvGrpSpPr>
          <p:cNvPr id="4" name="Group 6"/>
          <p:cNvGrpSpPr/>
          <p:nvPr/>
        </p:nvGrpSpPr>
        <p:grpSpPr>
          <a:xfrm>
            <a:off x="5867400" y="2667000"/>
            <a:ext cx="2819400" cy="2667000"/>
            <a:chOff x="1933759" y="910448"/>
            <a:chExt cx="1211535" cy="1211535"/>
          </a:xfrm>
        </p:grpSpPr>
        <p:sp>
          <p:nvSpPr>
            <p:cNvPr id="8" name="Oval 7"/>
            <p:cNvSpPr/>
            <p:nvPr/>
          </p:nvSpPr>
          <p:spPr>
            <a:xfrm>
              <a:off x="1933759" y="910448"/>
              <a:ext cx="1211535" cy="12115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2111184" y="1087873"/>
              <a:ext cx="856685" cy="8566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Bef>
                  <a:spcPct val="0"/>
                </a:spcBef>
                <a:spcAft>
                  <a:spcPct val="35000"/>
                </a:spcAft>
              </a:pPr>
              <a:r>
                <a:rPr lang="en-US" sz="1200" dirty="0">
                  <a:solidFill>
                    <a:prstClr val="white"/>
                  </a:solidFill>
                </a:rPr>
                <a:t>Real-World / Global Examples</a:t>
              </a:r>
            </a:p>
            <a:p>
              <a:pPr algn="ctr" defTabSz="533400">
                <a:lnSpc>
                  <a:spcPct val="90000"/>
                </a:lnSpc>
                <a:spcBef>
                  <a:spcPct val="0"/>
                </a:spcBef>
                <a:spcAft>
                  <a:spcPct val="35000"/>
                </a:spcAft>
              </a:pPr>
              <a:r>
                <a:rPr lang="en-US" sz="1200" dirty="0">
                  <a:solidFill>
                    <a:prstClr val="white"/>
                  </a:solidFill>
                </a:rPr>
                <a:t>(Life)</a:t>
              </a: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1"/>
            <a:ext cx="8763000" cy="4190999"/>
          </a:xfrm>
        </p:spPr>
        <p:txBody>
          <a:bodyPr>
            <a:normAutofit/>
          </a:bodyPr>
          <a:lstStyle/>
          <a:p>
            <a:pPr>
              <a:buNone/>
            </a:pPr>
            <a:r>
              <a:rPr lang="en-US" sz="6600" b="1" i="1" dirty="0" smtClean="0"/>
              <a:t>	</a:t>
            </a:r>
            <a:r>
              <a:rPr lang="en-US" sz="6600" i="1" dirty="0" smtClean="0"/>
              <a:t>Let’s do a few examples together, surrounding   the concept fractions </a:t>
            </a:r>
            <a:r>
              <a:rPr lang="en-US" sz="6600" dirty="0" smtClean="0">
                <a:sym typeface="Wingdings" pitchFamily="2" charset="2"/>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14400"/>
            <a:ext cx="8839200" cy="5715000"/>
          </a:xfrm>
        </p:spPr>
        <p:txBody>
          <a:bodyPr>
            <a:normAutofit/>
          </a:bodyPr>
          <a:lstStyle/>
          <a:p>
            <a:pPr>
              <a:buNone/>
            </a:pPr>
            <a:r>
              <a:rPr lang="en-US" sz="6000" dirty="0" smtClean="0"/>
              <a:t>1/2  x  1/3 = ?	 </a:t>
            </a:r>
          </a:p>
          <a:p>
            <a:pPr>
              <a:buNone/>
            </a:pPr>
            <a:r>
              <a:rPr lang="en-US" sz="6000" dirty="0" smtClean="0"/>
              <a:t>1/2  +  1/3 = ? </a:t>
            </a:r>
          </a:p>
          <a:p>
            <a:pPr>
              <a:buNone/>
            </a:pPr>
            <a:r>
              <a:rPr lang="en-US" sz="6000" dirty="0" smtClean="0"/>
              <a:t>1/2  –  1/3 = ? </a:t>
            </a:r>
          </a:p>
          <a:p>
            <a:pPr>
              <a:buNone/>
            </a:pPr>
            <a:r>
              <a:rPr lang="en-US" sz="6000" dirty="0" smtClean="0"/>
              <a:t>1/2  </a:t>
            </a:r>
            <a:r>
              <a:rPr lang="en-US" sz="5400" b="1" dirty="0" smtClean="0"/>
              <a:t>–</a:t>
            </a:r>
            <a:r>
              <a:rPr lang="en-US" sz="6000" dirty="0" smtClean="0"/>
              <a:t>  1/3 = ?</a:t>
            </a:r>
            <a:endParaRPr lang="en-US" sz="4400" dirty="0" smtClean="0"/>
          </a:p>
        </p:txBody>
      </p:sp>
      <p:sp>
        <p:nvSpPr>
          <p:cNvPr id="4" name="Oval 3"/>
          <p:cNvSpPr/>
          <p:nvPr/>
        </p:nvSpPr>
        <p:spPr>
          <a:xfrm>
            <a:off x="1905000" y="4495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905000" y="4876800"/>
            <a:ext cx="152400" cy="1524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433" name="Picture 1" descr="C:\Documents and Settings\jagould\Local Settings\Temporary Internet Files\Content.IE5\YGPR65W1\MM900356759[1].gif"/>
          <p:cNvPicPr>
            <a:picLocks noChangeAspect="1" noChangeArrowheads="1" noCrop="1"/>
          </p:cNvPicPr>
          <p:nvPr/>
        </p:nvPicPr>
        <p:blipFill>
          <a:blip r:embed="rId2" cstate="print"/>
          <a:srcRect/>
          <a:stretch>
            <a:fillRect/>
          </a:stretch>
        </p:blipFill>
        <p:spPr bwMode="auto">
          <a:xfrm>
            <a:off x="5715000" y="4953000"/>
            <a:ext cx="2895600" cy="1600200"/>
          </a:xfrm>
          <a:prstGeom prst="rect">
            <a:avLst/>
          </a:prstGeom>
          <a:noFill/>
        </p:spPr>
      </p:pic>
      <p:sp>
        <p:nvSpPr>
          <p:cNvPr id="6" name="Right Brace 5"/>
          <p:cNvSpPr/>
          <p:nvPr/>
        </p:nvSpPr>
        <p:spPr>
          <a:xfrm>
            <a:off x="4495800" y="990600"/>
            <a:ext cx="990600" cy="426720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ectangle 7"/>
          <p:cNvSpPr/>
          <p:nvPr/>
        </p:nvSpPr>
        <p:spPr>
          <a:xfrm>
            <a:off x="5715000" y="1633478"/>
            <a:ext cx="2917210" cy="2862322"/>
          </a:xfrm>
          <a:prstGeom prst="rect">
            <a:avLst/>
          </a:prstGeom>
          <a:noFill/>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How would</a:t>
            </a:r>
          </a:p>
          <a:p>
            <a:pPr algn="ct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y</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ou teach</a:t>
            </a:r>
          </a:p>
          <a:p>
            <a:pPr algn="ct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hese basic </a:t>
            </a:r>
          </a:p>
          <a:p>
            <a:pPr algn="ct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kills </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a:t>
            </a:r>
          </a:p>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Mathematics?</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609600"/>
            <a:ext cx="6858000" cy="25908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600200" y="3733800"/>
            <a:ext cx="5935792"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This is “One Whole”</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609600"/>
            <a:ext cx="68580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1905000"/>
            <a:ext cx="6858000" cy="1295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46448" y="3733800"/>
            <a:ext cx="524329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This is “One Half”</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609600"/>
            <a:ext cx="68580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1905000"/>
            <a:ext cx="6858000" cy="1295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505200" y="609600"/>
            <a:ext cx="0" cy="2590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67400" y="609600"/>
            <a:ext cx="0" cy="259080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3567" y="4029670"/>
            <a:ext cx="8989064"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This is “One Third of One Half”</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Rounded Rectangle 8"/>
          <p:cNvSpPr/>
          <p:nvPr/>
        </p:nvSpPr>
        <p:spPr>
          <a:xfrm>
            <a:off x="1143000" y="304800"/>
            <a:ext cx="2438400" cy="3200400"/>
          </a:xfrm>
          <a:prstGeom prst="round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609600"/>
            <a:ext cx="68580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1905000"/>
            <a:ext cx="6858000" cy="1295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505200" y="609600"/>
            <a:ext cx="0" cy="2590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867400" y="609600"/>
            <a:ext cx="0" cy="2590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4960" y="3969603"/>
            <a:ext cx="8886279" cy="830997"/>
          </a:xfrm>
          <a:prstGeom prst="rect">
            <a:avLst/>
          </a:prstGeom>
          <a:noFill/>
        </p:spPr>
        <p:txBody>
          <a:bodyPr wrap="none" lIns="91440" tIns="45720" rIns="91440" bIns="45720">
            <a:spAutoFit/>
          </a:bodyPr>
          <a:lstStyle/>
          <a:p>
            <a:pPr algn="ctr"/>
            <a:r>
              <a:rPr lang="en-US" sz="48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One Third of One Half is One Sixth</a:t>
            </a:r>
            <a:endParaRPr lang="en-US"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9" name="Rounded Rectangle 8"/>
          <p:cNvSpPr/>
          <p:nvPr/>
        </p:nvSpPr>
        <p:spPr>
          <a:xfrm>
            <a:off x="1143000" y="304800"/>
            <a:ext cx="2438400" cy="3200400"/>
          </a:xfrm>
          <a:prstGeom prst="roundRect">
            <a:avLst/>
          </a:prstGeom>
          <a:solidFill>
            <a:srgbClr val="FFFF00">
              <a:alpha val="4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76400" y="1971666"/>
            <a:ext cx="1346844" cy="1228734"/>
          </a:xfrm>
          <a:prstGeom prst="rect">
            <a:avLst/>
          </a:prstGeom>
          <a:noFill/>
        </p:spPr>
        <p:txBody>
          <a:bodyPr wrap="none" lIns="91440" tIns="45720" rIns="91440" bIns="45720">
            <a:spAutoFit/>
          </a:bodyPr>
          <a:lstStyle/>
          <a:p>
            <a:pPr algn="ctr">
              <a:lnSpc>
                <a:spcPts val="4400"/>
              </a:lnSpc>
            </a:pPr>
            <a:r>
              <a:rPr lang="en-US" sz="4400" b="1" cap="none" spc="0" dirty="0" smtClean="0">
                <a:ln w="19050">
                  <a:solidFill>
                    <a:schemeClr val="tx2">
                      <a:tint val="1000"/>
                    </a:schemeClr>
                  </a:solidFill>
                  <a:prstDash val="solid"/>
                </a:ln>
                <a:effectLst>
                  <a:outerShdw blurRad="50000" dist="50800" dir="7500000" algn="tl">
                    <a:srgbClr val="000000">
                      <a:shade val="5000"/>
                      <a:alpha val="35000"/>
                    </a:srgbClr>
                  </a:outerShdw>
                </a:effectLst>
              </a:rPr>
              <a:t>One</a:t>
            </a:r>
          </a:p>
          <a:p>
            <a:pPr algn="ctr">
              <a:lnSpc>
                <a:spcPts val="4400"/>
              </a:lnSpc>
            </a:pPr>
            <a:r>
              <a:rPr lang="en-US" sz="4400" b="1" dirty="0" smtClean="0">
                <a:ln w="19050">
                  <a:solidFill>
                    <a:schemeClr val="tx2">
                      <a:tint val="1000"/>
                    </a:schemeClr>
                  </a:solidFill>
                  <a:prstDash val="solid"/>
                </a:ln>
                <a:effectLst>
                  <a:outerShdw blurRad="50000" dist="50800" dir="7500000" algn="tl">
                    <a:srgbClr val="000000">
                      <a:shade val="5000"/>
                      <a:alpha val="35000"/>
                    </a:srgbClr>
                  </a:outerShdw>
                </a:effectLst>
              </a:rPr>
              <a:t>Sixth</a:t>
            </a:r>
            <a:endParaRPr lang="en-US" sz="4400" b="1" cap="none" spc="0"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11" name="Rectangle 10"/>
          <p:cNvSpPr/>
          <p:nvPr/>
        </p:nvSpPr>
        <p:spPr>
          <a:xfrm>
            <a:off x="2335316" y="5096470"/>
            <a:ext cx="4475905"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rPr>
              <a:t>1/3 x 1/2 = 1/6</a:t>
            </a:r>
            <a:endParaRPr lang="en-US" sz="5400" b="1" cap="none" spc="0" dirty="0">
              <a:ln w="10541" cmpd="sng">
                <a:solidFill>
                  <a:schemeClr val="accent1">
                    <a:shade val="88000"/>
                    <a:satMod val="110000"/>
                  </a:schemeClr>
                </a:solidFill>
                <a:prstDash val="solid"/>
              </a:ln>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Ice Breakers</a:t>
            </a:r>
            <a:endParaRPr lang="en-US" dirty="0"/>
          </a:p>
        </p:txBody>
      </p:sp>
      <p:sp>
        <p:nvSpPr>
          <p:cNvPr id="3" name="Content Placeholder 2"/>
          <p:cNvSpPr>
            <a:spLocks noGrp="1"/>
          </p:cNvSpPr>
          <p:nvPr>
            <p:ph idx="1"/>
          </p:nvPr>
        </p:nvSpPr>
        <p:spPr>
          <a:xfrm>
            <a:off x="457200" y="914400"/>
            <a:ext cx="8458200" cy="5791200"/>
          </a:xfrm>
        </p:spPr>
        <p:txBody>
          <a:bodyPr>
            <a:normAutofit/>
          </a:bodyPr>
          <a:lstStyle/>
          <a:p>
            <a:pPr lvl="1"/>
            <a:r>
              <a:rPr lang="en-US" dirty="0" smtClean="0"/>
              <a:t>Pipe Cleaner Introductions</a:t>
            </a:r>
          </a:p>
          <a:p>
            <a:pPr lvl="2"/>
            <a:r>
              <a:rPr lang="en-US" sz="2000" dirty="0" smtClean="0"/>
              <a:t>Take a few minutes to get to know the person                                      next to you (taking notes if needed).</a:t>
            </a:r>
          </a:p>
          <a:p>
            <a:pPr lvl="2"/>
            <a:r>
              <a:rPr lang="en-US" sz="2000" dirty="0" smtClean="0"/>
              <a:t>You will be asked to introduce this person to the class.</a:t>
            </a:r>
          </a:p>
          <a:p>
            <a:pPr lvl="3"/>
            <a:r>
              <a:rPr lang="en-US" sz="2400" dirty="0" smtClean="0"/>
              <a:t>Be sure to share their:</a:t>
            </a:r>
          </a:p>
          <a:p>
            <a:pPr lvl="4"/>
            <a:r>
              <a:rPr lang="en-US" sz="2400" dirty="0" smtClean="0"/>
              <a:t>First and Last Name</a:t>
            </a:r>
          </a:p>
          <a:p>
            <a:pPr lvl="4"/>
            <a:r>
              <a:rPr lang="en-US" sz="2400" dirty="0" smtClean="0"/>
              <a:t>Ideal Subject / Grade Level to teach</a:t>
            </a:r>
          </a:p>
          <a:p>
            <a:pPr lvl="4"/>
            <a:r>
              <a:rPr lang="en-US" sz="2400" dirty="0" smtClean="0"/>
              <a:t>City of Residence</a:t>
            </a:r>
          </a:p>
          <a:p>
            <a:pPr lvl="4"/>
            <a:r>
              <a:rPr lang="en-US" sz="2400" dirty="0" smtClean="0"/>
              <a:t>Family Information</a:t>
            </a:r>
          </a:p>
          <a:p>
            <a:pPr lvl="4"/>
            <a:r>
              <a:rPr lang="en-US" sz="2400" dirty="0" smtClean="0"/>
              <a:t>One thing she/he does for fun (or one                secret, if they’re brave enough to share it) </a:t>
            </a:r>
          </a:p>
          <a:p>
            <a:pPr lvl="4"/>
            <a:r>
              <a:rPr lang="en-US" sz="2400" dirty="0" smtClean="0"/>
              <a:t>While listening, fashion a pipe cleaner                    into a shape which represents something              your learned about her/him.</a:t>
            </a:r>
          </a:p>
        </p:txBody>
      </p:sp>
      <p:pic>
        <p:nvPicPr>
          <p:cNvPr id="32772" name="Picture 4" descr="http://tbn3.google.com/images?q=tbn:jncfHhQyEVKVCM:http://cdn-write.demandstudios.com/upload//1000/600/20/8/21628.jpg">
            <a:hlinkClick r:id="rId2"/>
          </p:cNvPr>
          <p:cNvPicPr>
            <a:picLocks noChangeAspect="1" noChangeArrowheads="1"/>
          </p:cNvPicPr>
          <p:nvPr/>
        </p:nvPicPr>
        <p:blipFill>
          <a:blip r:embed="rId3" cstate="print"/>
          <a:srcRect/>
          <a:stretch>
            <a:fillRect/>
          </a:stretch>
        </p:blipFill>
        <p:spPr bwMode="auto">
          <a:xfrm>
            <a:off x="7696199" y="3886200"/>
            <a:ext cx="1219201" cy="1143000"/>
          </a:xfrm>
          <a:prstGeom prst="rect">
            <a:avLst/>
          </a:prstGeom>
          <a:noFill/>
        </p:spPr>
      </p:pic>
      <p:pic>
        <p:nvPicPr>
          <p:cNvPr id="32774" name="Picture 6" descr="http://tbn1.google.com/images?q=tbn:hE2d0eAEDfX1bM:http://blog.timesunion.com/philipmorris/files/2006/12/50500_big.jpe">
            <a:hlinkClick r:id="rId4"/>
          </p:cNvPr>
          <p:cNvPicPr>
            <a:picLocks noChangeAspect="1" noChangeArrowheads="1"/>
          </p:cNvPicPr>
          <p:nvPr/>
        </p:nvPicPr>
        <p:blipFill>
          <a:blip r:embed="rId5" cstate="print"/>
          <a:srcRect/>
          <a:stretch>
            <a:fillRect/>
          </a:stretch>
        </p:blipFill>
        <p:spPr bwMode="auto">
          <a:xfrm rot="16200000">
            <a:off x="7010401" y="228599"/>
            <a:ext cx="1752598" cy="1752600"/>
          </a:xfrm>
          <a:prstGeom prst="rect">
            <a:avLst/>
          </a:prstGeom>
          <a:noFill/>
        </p:spPr>
      </p:pic>
      <p:sp>
        <p:nvSpPr>
          <p:cNvPr id="7" name="Bent-Up Arrow 6"/>
          <p:cNvSpPr/>
          <p:nvPr/>
        </p:nvSpPr>
        <p:spPr>
          <a:xfrm>
            <a:off x="6172200" y="5181600"/>
            <a:ext cx="2286000" cy="1295400"/>
          </a:xfrm>
          <a:prstGeom prst="bentUpArrow">
            <a:avLst>
              <a:gd name="adj1" fmla="val 12207"/>
              <a:gd name="adj2" fmla="val 13486"/>
              <a:gd name="adj3" fmla="val 25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 calcmode="lin" valueType="num">
                                      <p:cBhvr additive="base">
                                        <p:cTn id="7" dur="500" fill="hold"/>
                                        <p:tgtEl>
                                          <p:spTgt spid="32772"/>
                                        </p:tgtEl>
                                        <p:attrNameLst>
                                          <p:attrName>ppt_x</p:attrName>
                                        </p:attrNameLst>
                                      </p:cBhvr>
                                      <p:tavLst>
                                        <p:tav tm="0">
                                          <p:val>
                                            <p:strVal val="#ppt_x"/>
                                          </p:val>
                                        </p:tav>
                                        <p:tav tm="100000">
                                          <p:val>
                                            <p:strVal val="#ppt_x"/>
                                          </p:val>
                                        </p:tav>
                                      </p:tavLst>
                                    </p:anim>
                                    <p:anim calcmode="lin" valueType="num">
                                      <p:cBhvr additive="base">
                                        <p:cTn id="8" dur="500" fill="hold"/>
                                        <p:tgtEl>
                                          <p:spTgt spid="327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u="sng" dirty="0" smtClean="0"/>
              <a:t>The Six Ways of Teaching &amp; Learning (cont.)</a:t>
            </a:r>
            <a:endParaRPr lang="en-US" sz="3600" u="sng" dirty="0"/>
          </a:p>
        </p:txBody>
      </p:sp>
      <p:sp>
        <p:nvSpPr>
          <p:cNvPr id="3" name="Content Placeholder 2"/>
          <p:cNvSpPr>
            <a:spLocks noGrp="1"/>
          </p:cNvSpPr>
          <p:nvPr>
            <p:ph idx="1"/>
          </p:nvPr>
        </p:nvSpPr>
        <p:spPr>
          <a:xfrm>
            <a:off x="228600" y="1219200"/>
            <a:ext cx="8458200" cy="4906963"/>
          </a:xfrm>
        </p:spPr>
        <p:txBody>
          <a:bodyPr/>
          <a:lstStyle/>
          <a:p>
            <a:r>
              <a:rPr lang="en-US" dirty="0" smtClean="0"/>
              <a:t>We’ve seen symbols turned into written words,</a:t>
            </a:r>
          </a:p>
          <a:p>
            <a:r>
              <a:rPr lang="en-US" dirty="0" smtClean="0"/>
              <a:t>We’ve spoken differently than we write</a:t>
            </a:r>
          </a:p>
          <a:p>
            <a:r>
              <a:rPr lang="en-US" dirty="0" smtClean="0"/>
              <a:t>We’ve embraced pictures</a:t>
            </a:r>
          </a:p>
          <a:p>
            <a:r>
              <a:rPr lang="en-US" b="1" dirty="0" smtClean="0"/>
              <a:t>Now let’s get some movement going…   </a:t>
            </a:r>
            <a:r>
              <a:rPr lang="en-US" b="1" dirty="0" smtClean="0">
                <a:sym typeface="Wingdings" pitchFamily="2" charset="2"/>
              </a:rPr>
              <a:t></a:t>
            </a:r>
            <a:endParaRPr lang="en-US" b="1" dirty="0" smtClean="0"/>
          </a:p>
          <a:p>
            <a:pPr lvl="1"/>
            <a:r>
              <a:rPr lang="en-US" sz="4800" i="1" dirty="0" smtClean="0">
                <a:solidFill>
                  <a:srgbClr val="FF0000"/>
                </a:solidFill>
              </a:rPr>
              <a:t>12 people need to stand-up</a:t>
            </a:r>
          </a:p>
        </p:txBody>
      </p:sp>
      <p:pic>
        <p:nvPicPr>
          <p:cNvPr id="4099" name="Picture 3" descr="C:\Documents and Settings\jagould\Local Settings\Temporary Internet Files\Content.IE5\41X21965\MP900433151[1].jpg"/>
          <p:cNvPicPr>
            <a:picLocks noChangeAspect="1" noChangeArrowheads="1"/>
          </p:cNvPicPr>
          <p:nvPr/>
        </p:nvPicPr>
        <p:blipFill>
          <a:blip r:embed="rId2" cstate="print"/>
          <a:srcRect/>
          <a:stretch>
            <a:fillRect/>
          </a:stretch>
        </p:blipFill>
        <p:spPr bwMode="auto">
          <a:xfrm>
            <a:off x="2743200" y="4419600"/>
            <a:ext cx="3276600" cy="21844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143000"/>
          </a:xfrm>
        </p:spPr>
        <p:txBody>
          <a:bodyPr/>
          <a:lstStyle/>
          <a:p>
            <a:r>
              <a:rPr lang="en-US" dirty="0" smtClean="0"/>
              <a:t>Real-World / Global Activities (Life)</a:t>
            </a:r>
            <a:endParaRPr lang="en-US" dirty="0"/>
          </a:p>
        </p:txBody>
      </p:sp>
      <p:sp>
        <p:nvSpPr>
          <p:cNvPr id="3" name="Content Placeholder 2"/>
          <p:cNvSpPr>
            <a:spLocks noGrp="1"/>
          </p:cNvSpPr>
          <p:nvPr>
            <p:ph sz="half" idx="1"/>
          </p:nvPr>
        </p:nvSpPr>
        <p:spPr>
          <a:xfrm>
            <a:off x="304800" y="1600200"/>
            <a:ext cx="5257800" cy="4953000"/>
          </a:xfrm>
        </p:spPr>
        <p:txBody>
          <a:bodyPr>
            <a:normAutofit fontScale="92500" lnSpcReduction="10000"/>
          </a:bodyPr>
          <a:lstStyle/>
          <a:p>
            <a:r>
              <a:rPr lang="en-US" dirty="0" smtClean="0"/>
              <a:t>Real-World / Global activities make learning applicable for students.</a:t>
            </a:r>
          </a:p>
          <a:p>
            <a:r>
              <a:rPr lang="en-US" dirty="0" smtClean="0"/>
              <a:t>Assigns value to comprehension.</a:t>
            </a:r>
          </a:p>
          <a:p>
            <a:r>
              <a:rPr lang="en-US" dirty="0" smtClean="0"/>
              <a:t>Engages a collection of Gardner’s Multiple Intelligences (Word, Math, Art, Body, Self, People, Nature, Music, … Smart).</a:t>
            </a:r>
          </a:p>
          <a:p>
            <a:r>
              <a:rPr lang="en-US" dirty="0" smtClean="0"/>
              <a:t>One of six ways                                to teach and/or                              assess student                 understanding.</a:t>
            </a:r>
          </a:p>
        </p:txBody>
      </p:sp>
      <p:sp>
        <p:nvSpPr>
          <p:cNvPr id="4" name="TextBox 3"/>
          <p:cNvSpPr txBox="1"/>
          <p:nvPr/>
        </p:nvSpPr>
        <p:spPr>
          <a:xfrm>
            <a:off x="5486400" y="2590800"/>
            <a:ext cx="3352800" cy="4093428"/>
          </a:xfrm>
          <a:prstGeom prst="rect">
            <a:avLst/>
          </a:prstGeom>
          <a:noFill/>
          <a:ln>
            <a:solidFill>
              <a:schemeClr val="tx1"/>
            </a:solidFill>
          </a:ln>
        </p:spPr>
        <p:txBody>
          <a:bodyPr wrap="square" rtlCol="0">
            <a:spAutoFit/>
          </a:bodyPr>
          <a:lstStyle/>
          <a:p>
            <a:pPr fontAlgn="base">
              <a:spcBef>
                <a:spcPct val="0"/>
              </a:spcBef>
              <a:spcAft>
                <a:spcPct val="0"/>
              </a:spcAft>
            </a:pPr>
            <a:r>
              <a:rPr lang="en-US" sz="2000" dirty="0">
                <a:solidFill>
                  <a:srgbClr val="000000"/>
                </a:solidFill>
              </a:rPr>
              <a:t>This past summer I </a:t>
            </a:r>
            <a:r>
              <a:rPr lang="en-US" sz="2000" dirty="0" smtClean="0">
                <a:solidFill>
                  <a:srgbClr val="000000"/>
                </a:solidFill>
              </a:rPr>
              <a:t>want </a:t>
            </a:r>
            <a:r>
              <a:rPr lang="en-US" sz="2000" dirty="0">
                <a:solidFill>
                  <a:srgbClr val="000000"/>
                </a:solidFill>
              </a:rPr>
              <a:t>to spend my time equally between three areas in my life:</a:t>
            </a:r>
          </a:p>
          <a:p>
            <a:pPr fontAlgn="base">
              <a:spcBef>
                <a:spcPct val="0"/>
              </a:spcBef>
              <a:spcAft>
                <a:spcPct val="0"/>
              </a:spcAft>
            </a:pPr>
            <a:endParaRPr lang="en-US" sz="2000" dirty="0">
              <a:solidFill>
                <a:srgbClr val="000000"/>
              </a:solidFill>
            </a:endParaRPr>
          </a:p>
          <a:p>
            <a:pPr fontAlgn="base">
              <a:spcBef>
                <a:spcPct val="0"/>
              </a:spcBef>
              <a:spcAft>
                <a:spcPct val="0"/>
              </a:spcAft>
              <a:buFont typeface="Arial" pitchFamily="34" charset="0"/>
              <a:buChar char="•"/>
            </a:pPr>
            <a:r>
              <a:rPr lang="en-US" sz="2000" dirty="0">
                <a:solidFill>
                  <a:srgbClr val="000000"/>
                </a:solidFill>
              </a:rPr>
              <a:t>Family Time</a:t>
            </a:r>
          </a:p>
          <a:p>
            <a:pPr fontAlgn="base">
              <a:spcBef>
                <a:spcPct val="0"/>
              </a:spcBef>
              <a:spcAft>
                <a:spcPct val="0"/>
              </a:spcAft>
              <a:buFont typeface="Arial" pitchFamily="34" charset="0"/>
              <a:buChar char="•"/>
            </a:pPr>
            <a:r>
              <a:rPr lang="en-US" sz="2000" dirty="0">
                <a:solidFill>
                  <a:srgbClr val="000000"/>
                </a:solidFill>
              </a:rPr>
              <a:t>Academia</a:t>
            </a:r>
          </a:p>
          <a:p>
            <a:pPr fontAlgn="base">
              <a:spcBef>
                <a:spcPct val="0"/>
              </a:spcBef>
              <a:spcAft>
                <a:spcPct val="0"/>
              </a:spcAft>
              <a:buFont typeface="Arial" pitchFamily="34" charset="0"/>
              <a:buChar char="•"/>
            </a:pPr>
            <a:r>
              <a:rPr lang="en-US" sz="2000" dirty="0">
                <a:solidFill>
                  <a:srgbClr val="000000"/>
                </a:solidFill>
              </a:rPr>
              <a:t>Reading for Fun</a:t>
            </a:r>
          </a:p>
          <a:p>
            <a:pPr fontAlgn="base">
              <a:spcBef>
                <a:spcPct val="0"/>
              </a:spcBef>
              <a:spcAft>
                <a:spcPct val="0"/>
              </a:spcAft>
              <a:buFont typeface="Arial" pitchFamily="34" charset="0"/>
              <a:buChar char="•"/>
            </a:pPr>
            <a:endParaRPr lang="en-US" sz="2000" dirty="0">
              <a:solidFill>
                <a:srgbClr val="000000"/>
              </a:solidFill>
            </a:endParaRPr>
          </a:p>
          <a:p>
            <a:pPr fontAlgn="base">
              <a:spcBef>
                <a:spcPct val="0"/>
              </a:spcBef>
              <a:spcAft>
                <a:spcPct val="0"/>
              </a:spcAft>
            </a:pPr>
            <a:r>
              <a:rPr lang="en-US" sz="2000" dirty="0">
                <a:solidFill>
                  <a:srgbClr val="000000"/>
                </a:solidFill>
              </a:rPr>
              <a:t>If I </a:t>
            </a:r>
            <a:r>
              <a:rPr lang="en-US" sz="2000" dirty="0" smtClean="0">
                <a:solidFill>
                  <a:srgbClr val="000000"/>
                </a:solidFill>
              </a:rPr>
              <a:t>have </a:t>
            </a:r>
            <a:r>
              <a:rPr lang="en-US" sz="2000" dirty="0">
                <a:solidFill>
                  <a:srgbClr val="000000"/>
                </a:solidFill>
              </a:rPr>
              <a:t>90 days of summer, and I </a:t>
            </a:r>
            <a:r>
              <a:rPr lang="en-US" sz="2000" dirty="0" smtClean="0">
                <a:solidFill>
                  <a:srgbClr val="000000"/>
                </a:solidFill>
              </a:rPr>
              <a:t>want </a:t>
            </a:r>
            <a:r>
              <a:rPr lang="en-US" sz="2000" dirty="0">
                <a:solidFill>
                  <a:srgbClr val="000000"/>
                </a:solidFill>
              </a:rPr>
              <a:t>to read two books (equal in length) for fun, how many days of reading </a:t>
            </a:r>
            <a:r>
              <a:rPr lang="en-US" sz="2000" dirty="0" smtClean="0">
                <a:solidFill>
                  <a:srgbClr val="000000"/>
                </a:solidFill>
              </a:rPr>
              <a:t>will </a:t>
            </a:r>
            <a:r>
              <a:rPr lang="en-US" sz="2000" dirty="0">
                <a:solidFill>
                  <a:srgbClr val="000000"/>
                </a:solidFill>
              </a:rPr>
              <a:t>I have for each book?</a:t>
            </a:r>
          </a:p>
        </p:txBody>
      </p:sp>
      <p:grpSp>
        <p:nvGrpSpPr>
          <p:cNvPr id="5" name="Group 6"/>
          <p:cNvGrpSpPr/>
          <p:nvPr/>
        </p:nvGrpSpPr>
        <p:grpSpPr>
          <a:xfrm>
            <a:off x="7696200" y="1219200"/>
            <a:ext cx="1211535" cy="1211535"/>
            <a:chOff x="1933759" y="910448"/>
            <a:chExt cx="1211535" cy="1211535"/>
          </a:xfrm>
        </p:grpSpPr>
        <p:sp>
          <p:nvSpPr>
            <p:cNvPr id="8" name="Oval 7"/>
            <p:cNvSpPr/>
            <p:nvPr/>
          </p:nvSpPr>
          <p:spPr>
            <a:xfrm>
              <a:off x="1933759" y="910448"/>
              <a:ext cx="1211535" cy="12115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2111184" y="1087873"/>
              <a:ext cx="856685" cy="8566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fontAlgn="base">
                <a:lnSpc>
                  <a:spcPct val="90000"/>
                </a:lnSpc>
                <a:spcBef>
                  <a:spcPct val="0"/>
                </a:spcBef>
                <a:spcAft>
                  <a:spcPct val="35000"/>
                </a:spcAft>
              </a:pPr>
              <a:r>
                <a:rPr lang="en-US" sz="1200" dirty="0">
                  <a:solidFill>
                    <a:srgbClr val="FFFFFF"/>
                  </a:solidFill>
                </a:rPr>
                <a:t>Real-World / Global Examples</a:t>
              </a:r>
            </a:p>
            <a:p>
              <a:pPr algn="ctr" defTabSz="533400" fontAlgn="base">
                <a:lnSpc>
                  <a:spcPct val="90000"/>
                </a:lnSpc>
                <a:spcBef>
                  <a:spcPct val="0"/>
                </a:spcBef>
                <a:spcAft>
                  <a:spcPct val="35000"/>
                </a:spcAft>
              </a:pPr>
              <a:r>
                <a:rPr lang="en-US" sz="1200" dirty="0">
                  <a:solidFill>
                    <a:srgbClr val="FFFFFF"/>
                  </a:solidFill>
                </a:rPr>
                <a:t>(Life)</a:t>
              </a:r>
            </a:p>
          </p:txBody>
        </p:sp>
      </p:grpSp>
      <p:pic>
        <p:nvPicPr>
          <p:cNvPr id="1026" name="Picture 2" descr="C:\Documents and Settings\jagould\Local Settings\Temporary Internet Files\Content.IE5\41TRDEPG\MMj03957120000[1].gif"/>
          <p:cNvPicPr>
            <a:picLocks noChangeAspect="1" noChangeArrowheads="1" noCrop="1"/>
          </p:cNvPicPr>
          <p:nvPr/>
        </p:nvPicPr>
        <p:blipFill>
          <a:blip r:embed="rId2" cstate="print"/>
          <a:srcRect/>
          <a:stretch>
            <a:fillRect/>
          </a:stretch>
        </p:blipFill>
        <p:spPr bwMode="auto">
          <a:xfrm>
            <a:off x="3352800" y="4800600"/>
            <a:ext cx="1568116"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57200"/>
            <a:ext cx="68580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1752600"/>
            <a:ext cx="6858000" cy="1295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946448" y="1972270"/>
            <a:ext cx="5243295"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effectLst/>
              </a:rPr>
              <a:t>This is “One Half”</a:t>
            </a:r>
            <a:endParaRPr lang="en-US" sz="5400" b="1" cap="none" spc="0" dirty="0">
              <a:ln w="10541" cmpd="sng">
                <a:solidFill>
                  <a:schemeClr val="accent1">
                    <a:shade val="88000"/>
                    <a:satMod val="110000"/>
                  </a:schemeClr>
                </a:solidFill>
                <a:prstDash val="solid"/>
              </a:ln>
              <a:effectLst/>
            </a:endParaRPr>
          </a:p>
        </p:txBody>
      </p:sp>
      <p:sp>
        <p:nvSpPr>
          <p:cNvPr id="5" name="Rectangle 4"/>
          <p:cNvSpPr/>
          <p:nvPr/>
        </p:nvSpPr>
        <p:spPr>
          <a:xfrm>
            <a:off x="1219200" y="3657600"/>
            <a:ext cx="6858000"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581400" y="3657600"/>
            <a:ext cx="0" cy="2590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67400" y="3657600"/>
            <a:ext cx="0" cy="2590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19200" y="3657600"/>
            <a:ext cx="2362200" cy="2590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192796" y="4267200"/>
            <a:ext cx="2475293" cy="1200329"/>
          </a:xfrm>
          <a:prstGeom prst="rect">
            <a:avLst/>
          </a:prstGeom>
          <a:noFill/>
        </p:spPr>
        <p:txBody>
          <a:bodyPr wrap="none" lIns="91440" tIns="45720" rIns="91440" bIns="45720">
            <a:spAutoFit/>
          </a:bodyPr>
          <a:lstStyle/>
          <a:p>
            <a:pPr algn="ctr"/>
            <a:r>
              <a:rPr lang="en-US" sz="3600" b="1" cap="none" spc="0" dirty="0" smtClean="0">
                <a:ln w="10541" cmpd="sng">
                  <a:solidFill>
                    <a:schemeClr val="accent1">
                      <a:shade val="88000"/>
                      <a:satMod val="110000"/>
                    </a:schemeClr>
                  </a:solidFill>
                  <a:prstDash val="solid"/>
                </a:ln>
                <a:effectLst/>
              </a:rPr>
              <a:t>This is </a:t>
            </a:r>
          </a:p>
          <a:p>
            <a:pPr algn="ctr"/>
            <a:r>
              <a:rPr lang="en-US" sz="3600" b="1" cap="none" spc="0" dirty="0" smtClean="0">
                <a:ln w="10541" cmpd="sng">
                  <a:solidFill>
                    <a:schemeClr val="accent1">
                      <a:shade val="88000"/>
                      <a:satMod val="110000"/>
                    </a:schemeClr>
                  </a:solidFill>
                  <a:prstDash val="solid"/>
                </a:ln>
                <a:effectLst/>
              </a:rPr>
              <a:t>“One Third”</a:t>
            </a:r>
            <a:endParaRPr lang="en-US" sz="3600" b="1" cap="none" spc="0" dirty="0">
              <a:ln w="10541" cmpd="sng">
                <a:solidFill>
                  <a:schemeClr val="accent1">
                    <a:shade val="88000"/>
                    <a:satMod val="110000"/>
                  </a:schemeClr>
                </a:solidFill>
                <a:prstDash val="solid"/>
              </a:ln>
              <a:effectLst/>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57200"/>
            <a:ext cx="68580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1752600"/>
            <a:ext cx="6858000" cy="1295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219200" y="3657600"/>
            <a:ext cx="6858000" cy="259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3581400" y="3657600"/>
            <a:ext cx="0" cy="2590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67400" y="3657600"/>
            <a:ext cx="0" cy="2590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19200" y="3657600"/>
            <a:ext cx="2362200" cy="2590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a:stCxn id="5" idx="3"/>
            <a:endCxn id="11" idx="1"/>
          </p:cNvCxnSpPr>
          <p:nvPr/>
        </p:nvCxnSpPr>
        <p:spPr>
          <a:xfrm flipH="1">
            <a:off x="1219200" y="4953000"/>
            <a:ext cx="685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867400" y="457200"/>
            <a:ext cx="0" cy="2590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81400" y="457200"/>
            <a:ext cx="0" cy="2590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529985" y="1905000"/>
            <a:ext cx="6242415" cy="923330"/>
          </a:xfrm>
          <a:prstGeom prst="rect">
            <a:avLst/>
          </a:prstGeom>
        </p:spPr>
        <p:txBody>
          <a:bodyPr wrap="none">
            <a:spAutoFit/>
          </a:bodyPr>
          <a:lstStyle/>
          <a:p>
            <a:pPr lvl="0" algn="ctr"/>
            <a:r>
              <a:rPr lang="en-US" sz="5400" b="1" dirty="0">
                <a:ln w="10541" cmpd="sng">
                  <a:solidFill>
                    <a:srgbClr val="4F81BD">
                      <a:shade val="88000"/>
                      <a:satMod val="110000"/>
                    </a:srgbClr>
                  </a:solidFill>
                  <a:prstDash val="solid"/>
                </a:ln>
                <a:solidFill>
                  <a:prstClr val="black"/>
                </a:solidFill>
              </a:rPr>
              <a:t>This is </a:t>
            </a:r>
            <a:r>
              <a:rPr lang="en-US" sz="5400" b="1" dirty="0" smtClean="0">
                <a:ln w="10541" cmpd="sng">
                  <a:solidFill>
                    <a:srgbClr val="4F81BD">
                      <a:shade val="88000"/>
                      <a:satMod val="110000"/>
                    </a:srgbClr>
                  </a:solidFill>
                  <a:prstDash val="solid"/>
                </a:ln>
                <a:solidFill>
                  <a:prstClr val="black"/>
                </a:solidFill>
              </a:rPr>
              <a:t>“Three Sixths”</a:t>
            </a:r>
            <a:endParaRPr lang="en-US" sz="5400" b="1" dirty="0">
              <a:ln w="10541" cmpd="sng">
                <a:solidFill>
                  <a:srgbClr val="4F81BD">
                    <a:shade val="88000"/>
                    <a:satMod val="110000"/>
                  </a:srgbClr>
                </a:solidFill>
                <a:prstDash val="solid"/>
              </a:ln>
              <a:solidFill>
                <a:prstClr val="black"/>
              </a:solidFill>
            </a:endParaRPr>
          </a:p>
        </p:txBody>
      </p:sp>
      <p:sp>
        <p:nvSpPr>
          <p:cNvPr id="19" name="Rectangle 18"/>
          <p:cNvSpPr/>
          <p:nvPr/>
        </p:nvSpPr>
        <p:spPr>
          <a:xfrm>
            <a:off x="1106425" y="4362271"/>
            <a:ext cx="2648034" cy="1200329"/>
          </a:xfrm>
          <a:prstGeom prst="rect">
            <a:avLst/>
          </a:prstGeom>
          <a:noFill/>
        </p:spPr>
        <p:txBody>
          <a:bodyPr wrap="none" lIns="91440" tIns="45720" rIns="91440" bIns="45720">
            <a:spAutoFit/>
          </a:bodyPr>
          <a:lstStyle/>
          <a:p>
            <a:pPr algn="ctr"/>
            <a:r>
              <a:rPr lang="en-US" sz="3600" b="1" cap="none" spc="0" dirty="0" smtClean="0">
                <a:ln w="10541" cmpd="sng">
                  <a:solidFill>
                    <a:schemeClr val="accent1">
                      <a:shade val="88000"/>
                      <a:satMod val="110000"/>
                    </a:schemeClr>
                  </a:solidFill>
                  <a:prstDash val="solid"/>
                </a:ln>
                <a:effectLst/>
              </a:rPr>
              <a:t>This is </a:t>
            </a:r>
          </a:p>
          <a:p>
            <a:pPr algn="ctr"/>
            <a:r>
              <a:rPr lang="en-US" sz="3600" b="1" cap="none" spc="0" dirty="0" smtClean="0">
                <a:ln w="10541" cmpd="sng">
                  <a:solidFill>
                    <a:schemeClr val="accent1">
                      <a:shade val="88000"/>
                      <a:satMod val="110000"/>
                    </a:schemeClr>
                  </a:solidFill>
                  <a:prstDash val="solid"/>
                </a:ln>
                <a:effectLst/>
              </a:rPr>
              <a:t>“Two Sixths”</a:t>
            </a:r>
            <a:endParaRPr lang="en-US" sz="3600" b="1" cap="none" spc="0" dirty="0">
              <a:ln w="10541" cmpd="sng">
                <a:solidFill>
                  <a:schemeClr val="accent1">
                    <a:shade val="88000"/>
                    <a:satMod val="110000"/>
                  </a:schemeClr>
                </a:solidFill>
                <a:prstDash val="solid"/>
              </a:ln>
              <a:effectLs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57200"/>
            <a:ext cx="68580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1752600"/>
            <a:ext cx="6858000" cy="1295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867400" y="457200"/>
            <a:ext cx="0" cy="2590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81400" y="457200"/>
            <a:ext cx="0" cy="2590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411636" y="1905000"/>
            <a:ext cx="4479111" cy="923330"/>
          </a:xfrm>
          <a:prstGeom prst="rect">
            <a:avLst/>
          </a:prstGeom>
        </p:spPr>
        <p:txBody>
          <a:bodyPr wrap="none">
            <a:spAutoFit/>
          </a:bodyPr>
          <a:lstStyle/>
          <a:p>
            <a:pPr lvl="0" algn="ctr"/>
            <a:r>
              <a:rPr lang="en-US" sz="5400" b="1" dirty="0" smtClean="0">
                <a:ln w="10541" cmpd="sng">
                  <a:solidFill>
                    <a:srgbClr val="4F81BD">
                      <a:shade val="88000"/>
                      <a:satMod val="110000"/>
                    </a:srgbClr>
                  </a:solidFill>
                  <a:prstDash val="solid"/>
                </a:ln>
                <a:solidFill>
                  <a:prstClr val="black"/>
                </a:solidFill>
              </a:rPr>
              <a:t>“Three  Sixths”</a:t>
            </a:r>
            <a:endParaRPr lang="en-US" sz="5400" b="1" dirty="0">
              <a:ln w="10541" cmpd="sng">
                <a:solidFill>
                  <a:srgbClr val="4F81BD">
                    <a:shade val="88000"/>
                    <a:satMod val="110000"/>
                  </a:srgbClr>
                </a:solidFill>
                <a:prstDash val="solid"/>
              </a:ln>
              <a:solidFill>
                <a:prstClr val="black"/>
              </a:solidFill>
            </a:endParaRPr>
          </a:p>
        </p:txBody>
      </p:sp>
      <p:sp>
        <p:nvSpPr>
          <p:cNvPr id="21" name="Rectangle 20"/>
          <p:cNvSpPr/>
          <p:nvPr/>
        </p:nvSpPr>
        <p:spPr>
          <a:xfrm>
            <a:off x="1219200" y="457200"/>
            <a:ext cx="2362200" cy="1295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581400" y="457200"/>
            <a:ext cx="2286000" cy="1295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832962" y="685800"/>
            <a:ext cx="4034438" cy="923330"/>
          </a:xfrm>
          <a:prstGeom prst="rect">
            <a:avLst/>
          </a:prstGeom>
        </p:spPr>
        <p:txBody>
          <a:bodyPr wrap="none">
            <a:spAutoFit/>
          </a:bodyPr>
          <a:lstStyle/>
          <a:p>
            <a:pPr lvl="0" algn="ctr"/>
            <a:r>
              <a:rPr lang="en-US" sz="5400" b="1" dirty="0" smtClean="0">
                <a:ln w="10541" cmpd="sng">
                  <a:solidFill>
                    <a:srgbClr val="4F81BD">
                      <a:shade val="88000"/>
                      <a:satMod val="110000"/>
                    </a:srgbClr>
                  </a:solidFill>
                  <a:prstDash val="solid"/>
                </a:ln>
                <a:solidFill>
                  <a:prstClr val="black"/>
                </a:solidFill>
              </a:rPr>
              <a:t>“Two  Sixths”</a:t>
            </a:r>
            <a:endParaRPr lang="en-US" sz="5400" b="1" dirty="0">
              <a:ln w="10541" cmpd="sng">
                <a:solidFill>
                  <a:srgbClr val="4F81BD">
                    <a:shade val="88000"/>
                    <a:satMod val="110000"/>
                  </a:srgbClr>
                </a:solidFill>
                <a:prstDash val="solid"/>
              </a:ln>
              <a:solidFill>
                <a:prstClr val="black"/>
              </a:solidFill>
            </a:endParaRPr>
          </a:p>
        </p:txBody>
      </p:sp>
      <p:sp>
        <p:nvSpPr>
          <p:cNvPr id="24" name="Rectangle 23"/>
          <p:cNvSpPr/>
          <p:nvPr/>
        </p:nvSpPr>
        <p:spPr>
          <a:xfrm>
            <a:off x="83994" y="3581400"/>
            <a:ext cx="8968225" cy="707886"/>
          </a:xfrm>
          <a:prstGeom prst="rect">
            <a:avLst/>
          </a:prstGeom>
          <a:noFill/>
        </p:spPr>
        <p:txBody>
          <a:bodyPr wrap="none" lIns="91440" tIns="45720" rIns="91440" bIns="45720">
            <a:spAutoFit/>
          </a:bodyPr>
          <a:lstStyle/>
          <a:p>
            <a:pPr algn="ct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Three Sixths plus Two</a:t>
            </a: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Sixths is Five Sixths</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Rectangle 24"/>
          <p:cNvSpPr/>
          <p:nvPr/>
        </p:nvSpPr>
        <p:spPr>
          <a:xfrm>
            <a:off x="2340925" y="4648200"/>
            <a:ext cx="4464685"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rPr>
              <a:t>1/2 + 1/3 = ???</a:t>
            </a:r>
            <a:endParaRPr lang="en-US" sz="5400" b="1" cap="none" spc="0" dirty="0">
              <a:ln w="10541" cmpd="sng">
                <a:solidFill>
                  <a:schemeClr val="accent1">
                    <a:shade val="88000"/>
                    <a:satMod val="110000"/>
                  </a:schemeClr>
                </a:solidFill>
                <a:prstDash val="solid"/>
              </a:ln>
              <a:effectLst/>
            </a:endParaRPr>
          </a:p>
        </p:txBody>
      </p:sp>
      <p:sp>
        <p:nvSpPr>
          <p:cNvPr id="26" name="Rectangle 25"/>
          <p:cNvSpPr/>
          <p:nvPr/>
        </p:nvSpPr>
        <p:spPr>
          <a:xfrm>
            <a:off x="2286000" y="5706070"/>
            <a:ext cx="4503157"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rPr>
              <a:t>3</a:t>
            </a:r>
            <a:r>
              <a:rPr lang="en-US" sz="5400" b="1" dirty="0" smtClean="0">
                <a:ln w="10541" cmpd="sng">
                  <a:solidFill>
                    <a:schemeClr val="accent1">
                      <a:shade val="88000"/>
                      <a:satMod val="110000"/>
                    </a:schemeClr>
                  </a:solidFill>
                  <a:prstDash val="solid"/>
                </a:ln>
              </a:rPr>
              <a:t>/6 + 2/6 = 5/6</a:t>
            </a:r>
            <a:endParaRPr lang="en-US" sz="5400" b="1" cap="none" spc="0" dirty="0">
              <a:ln w="10541" cmpd="sng">
                <a:solidFill>
                  <a:schemeClr val="accent1">
                    <a:shade val="88000"/>
                    <a:satMod val="110000"/>
                  </a:schemeClr>
                </a:solidFill>
                <a:prstDash val="solid"/>
              </a:ln>
              <a:effectLst/>
            </a:endParaRPr>
          </a:p>
        </p:txBody>
      </p:sp>
      <p:sp>
        <p:nvSpPr>
          <p:cNvPr id="27" name="Down Arrow 26"/>
          <p:cNvSpPr/>
          <p:nvPr/>
        </p:nvSpPr>
        <p:spPr>
          <a:xfrm>
            <a:off x="2819400" y="5486400"/>
            <a:ext cx="3810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4343400" y="5562600"/>
            <a:ext cx="3810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457200"/>
            <a:ext cx="68580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19200" y="1752600"/>
            <a:ext cx="2362200" cy="1295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p:nvPr/>
        </p:nvCxnSpPr>
        <p:spPr>
          <a:xfrm>
            <a:off x="5867400" y="457200"/>
            <a:ext cx="0" cy="1295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581400" y="457200"/>
            <a:ext cx="0" cy="2590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246510" y="3581400"/>
            <a:ext cx="8643200"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Three Sixths “take-away” Two</a:t>
            </a:r>
            <a:r>
              <a:rPr lang="en-U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Sixths is One Sixth</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25" name="Rectangle 24"/>
          <p:cNvSpPr/>
          <p:nvPr/>
        </p:nvSpPr>
        <p:spPr>
          <a:xfrm>
            <a:off x="2407450" y="4648200"/>
            <a:ext cx="4331635"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rPr>
              <a:t>1/2 - 1/3 = ???</a:t>
            </a:r>
            <a:endParaRPr lang="en-US" sz="5400" b="1" cap="none" spc="0" dirty="0">
              <a:ln w="10541" cmpd="sng">
                <a:solidFill>
                  <a:schemeClr val="accent1">
                    <a:shade val="88000"/>
                    <a:satMod val="110000"/>
                  </a:schemeClr>
                </a:solidFill>
                <a:prstDash val="solid"/>
              </a:ln>
              <a:effectLst/>
            </a:endParaRPr>
          </a:p>
        </p:txBody>
      </p:sp>
      <p:sp>
        <p:nvSpPr>
          <p:cNvPr id="26" name="Rectangle 25"/>
          <p:cNvSpPr/>
          <p:nvPr/>
        </p:nvSpPr>
        <p:spPr>
          <a:xfrm>
            <a:off x="2352525" y="5706070"/>
            <a:ext cx="4370107" cy="923330"/>
          </a:xfrm>
          <a:prstGeom prst="rect">
            <a:avLst/>
          </a:prstGeom>
          <a:noFill/>
        </p:spPr>
        <p:txBody>
          <a:bodyPr wrap="none" lIns="91440" tIns="45720" rIns="91440" bIns="45720">
            <a:spAutoFit/>
          </a:bodyPr>
          <a:lstStyle/>
          <a:p>
            <a:pPr algn="ctr"/>
            <a:r>
              <a:rPr lang="en-US" sz="5400" b="1" dirty="0">
                <a:ln w="10541" cmpd="sng">
                  <a:solidFill>
                    <a:schemeClr val="accent1">
                      <a:shade val="88000"/>
                      <a:satMod val="110000"/>
                    </a:schemeClr>
                  </a:solidFill>
                  <a:prstDash val="solid"/>
                </a:ln>
              </a:rPr>
              <a:t>3</a:t>
            </a:r>
            <a:r>
              <a:rPr lang="en-US" sz="5400" b="1" dirty="0" smtClean="0">
                <a:ln w="10541" cmpd="sng">
                  <a:solidFill>
                    <a:schemeClr val="accent1">
                      <a:shade val="88000"/>
                      <a:satMod val="110000"/>
                    </a:schemeClr>
                  </a:solidFill>
                  <a:prstDash val="solid"/>
                </a:ln>
              </a:rPr>
              <a:t>/6 - </a:t>
            </a:r>
            <a:r>
              <a:rPr lang="en-US" sz="5400" b="1" dirty="0">
                <a:ln w="10541" cmpd="sng">
                  <a:solidFill>
                    <a:schemeClr val="accent1">
                      <a:shade val="88000"/>
                      <a:satMod val="110000"/>
                    </a:schemeClr>
                  </a:solidFill>
                  <a:prstDash val="solid"/>
                </a:ln>
              </a:rPr>
              <a:t>2</a:t>
            </a:r>
            <a:r>
              <a:rPr lang="en-US" sz="5400" b="1" dirty="0" smtClean="0">
                <a:ln w="10541" cmpd="sng">
                  <a:solidFill>
                    <a:schemeClr val="accent1">
                      <a:shade val="88000"/>
                      <a:satMod val="110000"/>
                    </a:schemeClr>
                  </a:solidFill>
                  <a:prstDash val="solid"/>
                </a:ln>
              </a:rPr>
              <a:t>/6 = 1/6</a:t>
            </a:r>
            <a:endParaRPr lang="en-US" sz="5400" b="1" cap="none" spc="0" dirty="0">
              <a:ln w="10541" cmpd="sng">
                <a:solidFill>
                  <a:schemeClr val="accent1">
                    <a:shade val="88000"/>
                    <a:satMod val="110000"/>
                  </a:schemeClr>
                </a:solidFill>
                <a:prstDash val="solid"/>
              </a:ln>
              <a:effectLst/>
            </a:endParaRPr>
          </a:p>
        </p:txBody>
      </p:sp>
      <p:sp>
        <p:nvSpPr>
          <p:cNvPr id="27" name="Down Arrow 26"/>
          <p:cNvSpPr/>
          <p:nvPr/>
        </p:nvSpPr>
        <p:spPr>
          <a:xfrm>
            <a:off x="2819400" y="5486400"/>
            <a:ext cx="3810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own Arrow 27"/>
          <p:cNvSpPr/>
          <p:nvPr/>
        </p:nvSpPr>
        <p:spPr>
          <a:xfrm>
            <a:off x="4343400" y="5562600"/>
            <a:ext cx="381000" cy="304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867400" y="1752600"/>
            <a:ext cx="2209800" cy="1295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81400" y="1752600"/>
            <a:ext cx="2286000" cy="12954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11636" y="1905000"/>
            <a:ext cx="4479111" cy="923330"/>
          </a:xfrm>
          <a:prstGeom prst="rect">
            <a:avLst/>
          </a:prstGeom>
        </p:spPr>
        <p:txBody>
          <a:bodyPr wrap="none">
            <a:spAutoFit/>
          </a:bodyPr>
          <a:lstStyle/>
          <a:p>
            <a:pPr lvl="0" algn="ctr"/>
            <a:r>
              <a:rPr lang="en-US" sz="5400" b="1" dirty="0" smtClean="0">
                <a:ln w="10541" cmpd="sng">
                  <a:solidFill>
                    <a:srgbClr val="4F81BD">
                      <a:shade val="88000"/>
                      <a:satMod val="110000"/>
                    </a:srgbClr>
                  </a:solidFill>
                  <a:prstDash val="solid"/>
                </a:ln>
                <a:solidFill>
                  <a:prstClr val="black"/>
                </a:solidFill>
              </a:rPr>
              <a:t>“Three  Sixths”</a:t>
            </a:r>
            <a:endParaRPr lang="en-US" sz="5400" b="1" dirty="0">
              <a:ln w="10541" cmpd="sng">
                <a:solidFill>
                  <a:srgbClr val="4F81BD">
                    <a:shade val="88000"/>
                    <a:satMod val="110000"/>
                  </a:srgbClr>
                </a:solidFill>
                <a:prstDash val="solid"/>
              </a:ln>
              <a:solidFill>
                <a:prstClr val="black"/>
              </a:solidFill>
            </a:endParaRPr>
          </a:p>
        </p:txBody>
      </p:sp>
      <p:sp>
        <p:nvSpPr>
          <p:cNvPr id="29" name="Rounded Rectangle 28"/>
          <p:cNvSpPr/>
          <p:nvPr/>
        </p:nvSpPr>
        <p:spPr>
          <a:xfrm>
            <a:off x="1066800" y="1676400"/>
            <a:ext cx="2667000" cy="1524000"/>
          </a:xfrm>
          <a:prstGeom prst="roundRect">
            <a:avLst/>
          </a:prstGeom>
          <a:solidFill>
            <a:srgbClr val="FFFF00">
              <a:alpha val="3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xit" presetSubtype="12" fill="hold" grpId="0" nodeType="clickEffect">
                                  <p:stCondLst>
                                    <p:cond delay="0"/>
                                  </p:stCondLst>
                                  <p:childTnLst>
                                    <p:anim calcmode="lin" valueType="num">
                                      <p:cBhvr additive="base">
                                        <p:cTn id="10" dur="500"/>
                                        <p:tgtEl>
                                          <p:spTgt spid="16"/>
                                        </p:tgtEl>
                                        <p:attrNameLst>
                                          <p:attrName>ppt_x</p:attrName>
                                        </p:attrNameLst>
                                      </p:cBhvr>
                                      <p:tavLst>
                                        <p:tav tm="0">
                                          <p:val>
                                            <p:strVal val="ppt_x"/>
                                          </p:val>
                                        </p:tav>
                                        <p:tav tm="100000">
                                          <p:val>
                                            <p:strVal val="0-ppt_w/2"/>
                                          </p:val>
                                        </p:tav>
                                      </p:tavLst>
                                    </p:anim>
                                    <p:anim calcmode="lin" valueType="num">
                                      <p:cBhvr additive="base">
                                        <p:cTn id="11" dur="500"/>
                                        <p:tgtEl>
                                          <p:spTgt spid="16"/>
                                        </p:tgtEl>
                                        <p:attrNameLst>
                                          <p:attrName>ppt_y</p:attrName>
                                        </p:attrNameLst>
                                      </p:cBhvr>
                                      <p:tavLst>
                                        <p:tav tm="0">
                                          <p:val>
                                            <p:strVal val="ppt_y"/>
                                          </p:val>
                                        </p:tav>
                                        <p:tav tm="100000">
                                          <p:val>
                                            <p:strVal val="1+ppt_h/2"/>
                                          </p:val>
                                        </p:tav>
                                      </p:tavLst>
                                    </p:anim>
                                    <p:set>
                                      <p:cBhvr>
                                        <p:cTn id="12" dur="1" fill="hold">
                                          <p:stCondLst>
                                            <p:cond delay="499"/>
                                          </p:stCondLst>
                                        </p:cTn>
                                        <p:tgtEl>
                                          <p:spTgt spid="1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6" fill="hold" grpId="0" nodeType="clickEffect">
                                  <p:stCondLst>
                                    <p:cond delay="0"/>
                                  </p:stCondLst>
                                  <p:childTnLst>
                                    <p:anim calcmode="lin" valueType="num">
                                      <p:cBhvr additive="base">
                                        <p:cTn id="16" dur="500"/>
                                        <p:tgtEl>
                                          <p:spTgt spid="17"/>
                                        </p:tgtEl>
                                        <p:attrNameLst>
                                          <p:attrName>ppt_x</p:attrName>
                                        </p:attrNameLst>
                                      </p:cBhvr>
                                      <p:tavLst>
                                        <p:tav tm="0">
                                          <p:val>
                                            <p:strVal val="ppt_x"/>
                                          </p:val>
                                        </p:tav>
                                        <p:tav tm="100000">
                                          <p:val>
                                            <p:strVal val="1+ppt_w/2"/>
                                          </p:val>
                                        </p:tav>
                                      </p:tavLst>
                                    </p:anim>
                                    <p:anim calcmode="lin" valueType="num">
                                      <p:cBhvr additive="base">
                                        <p:cTn id="17" dur="500"/>
                                        <p:tgtEl>
                                          <p:spTgt spid="17"/>
                                        </p:tgtEl>
                                        <p:attrNameLst>
                                          <p:attrName>ppt_y</p:attrName>
                                        </p:attrNameLst>
                                      </p:cBhvr>
                                      <p:tavLst>
                                        <p:tav tm="0">
                                          <p:val>
                                            <p:strVal val="ppt_y"/>
                                          </p:val>
                                        </p:tav>
                                        <p:tav tm="100000">
                                          <p:val>
                                            <p:strVal val="1+ppt_h/2"/>
                                          </p:val>
                                        </p:tav>
                                      </p:tavLst>
                                    </p:anim>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p:bldP spid="2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Is anyone struggling with how to “Model” 1/2  divided by 1/3?</a:t>
            </a:r>
            <a:endParaRPr lang="en-US" dirty="0"/>
          </a:p>
        </p:txBody>
      </p:sp>
      <p:sp>
        <p:nvSpPr>
          <p:cNvPr id="3" name="Content Placeholder 2"/>
          <p:cNvSpPr>
            <a:spLocks noGrp="1"/>
          </p:cNvSpPr>
          <p:nvPr>
            <p:ph idx="1"/>
          </p:nvPr>
        </p:nvSpPr>
        <p:spPr>
          <a:xfrm>
            <a:off x="0" y="1600200"/>
            <a:ext cx="9144000" cy="5029200"/>
          </a:xfrm>
        </p:spPr>
        <p:txBody>
          <a:bodyPr/>
          <a:lstStyle/>
          <a:p>
            <a:r>
              <a:rPr lang="en-US" dirty="0" smtClean="0"/>
              <a:t>Let’s start with an easier “Division Problem,” such as </a:t>
            </a:r>
            <a:r>
              <a:rPr lang="en-US" b="1" i="1" dirty="0" smtClean="0"/>
              <a:t>Six divided by two equals ???</a:t>
            </a:r>
          </a:p>
          <a:p>
            <a:pPr lvl="1"/>
            <a:r>
              <a:rPr lang="en-US" dirty="0" smtClean="0"/>
              <a:t>This is usually shown like this:</a:t>
            </a:r>
          </a:p>
          <a:p>
            <a:pPr lvl="2"/>
            <a:r>
              <a:rPr lang="en-US" dirty="0" smtClean="0">
                <a:solidFill>
                  <a:srgbClr val="FF0000"/>
                </a:solidFill>
              </a:rPr>
              <a:t>6 divided by 2 equals 3</a:t>
            </a:r>
          </a:p>
          <a:p>
            <a:r>
              <a:rPr lang="en-US" sz="2500" dirty="0" smtClean="0"/>
              <a:t>But, try to think of this as Six “divided into piles of” two, like this:</a:t>
            </a:r>
          </a:p>
          <a:p>
            <a:endParaRPr lang="en-US" sz="2500" dirty="0" smtClean="0"/>
          </a:p>
          <a:p>
            <a:endParaRPr lang="en-US" sz="2500" dirty="0" smtClean="0"/>
          </a:p>
          <a:p>
            <a:endParaRPr lang="en-US" sz="2500" dirty="0" smtClean="0"/>
          </a:p>
          <a:p>
            <a:endParaRPr lang="en-US" sz="2500" dirty="0" smtClean="0"/>
          </a:p>
          <a:p>
            <a:r>
              <a:rPr lang="en-US" sz="2800" dirty="0" smtClean="0"/>
              <a:t>Now, how many  Two” (yellows) are shaded?</a:t>
            </a:r>
            <a:endParaRPr lang="en-US" sz="2500" dirty="0" smtClean="0"/>
          </a:p>
          <a:p>
            <a:endParaRPr lang="en-US" dirty="0" smtClean="0"/>
          </a:p>
        </p:txBody>
      </p:sp>
      <p:sp>
        <p:nvSpPr>
          <p:cNvPr id="4" name="Rectangle 3"/>
          <p:cNvSpPr/>
          <p:nvPr/>
        </p:nvSpPr>
        <p:spPr>
          <a:xfrm>
            <a:off x="6858000" y="45720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14800" y="45720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91200" y="45720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048000" y="45720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04800" y="45720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71600" y="45720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04800" y="4572000"/>
            <a:ext cx="2057400" cy="914400"/>
          </a:xfrm>
          <a:prstGeom prst="roundRect">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5791200" y="4572000"/>
            <a:ext cx="2057400" cy="914400"/>
          </a:xfrm>
          <a:prstGeom prst="roundRect">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048000" y="4572000"/>
            <a:ext cx="2057400" cy="914400"/>
          </a:xfrm>
          <a:prstGeom prst="roundRect">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858000" y="5867400"/>
            <a:ext cx="2362200" cy="584775"/>
          </a:xfrm>
          <a:prstGeom prst="rect">
            <a:avLst/>
          </a:prstGeom>
          <a:noFill/>
        </p:spPr>
        <p:txBody>
          <a:bodyPr wrap="square" rtlCol="0">
            <a:spAutoFit/>
          </a:bodyPr>
          <a:lstStyle/>
          <a:p>
            <a:r>
              <a:rPr lang="en-US" sz="3200" dirty="0" smtClean="0">
                <a:sym typeface="Wingdings" pitchFamily="2" charset="2"/>
              </a:rPr>
              <a:t> Three!  </a:t>
            </a:r>
            <a:r>
              <a:rPr lang="en-US" sz="3200" b="1" dirty="0" smtClean="0">
                <a:sym typeface="Wingdings" pitchFamily="2" charset="2"/>
              </a:rPr>
              <a:t></a:t>
            </a:r>
            <a:endParaRPr lang="en-US" sz="3200" dirty="0"/>
          </a:p>
        </p:txBody>
      </p:sp>
      <p:sp>
        <p:nvSpPr>
          <p:cNvPr id="19" name="Oval 18"/>
          <p:cNvSpPr/>
          <p:nvPr/>
        </p:nvSpPr>
        <p:spPr>
          <a:xfrm>
            <a:off x="3810000" y="3200400"/>
            <a:ext cx="381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858000" y="5791200"/>
            <a:ext cx="18288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a:stCxn id="20" idx="1"/>
            <a:endCxn id="19" idx="5"/>
          </p:cNvCxnSpPr>
          <p:nvPr/>
        </p:nvCxnSpPr>
        <p:spPr>
          <a:xfrm rot="16200000" flipV="1">
            <a:off x="4441919" y="3218889"/>
            <a:ext cx="2377188" cy="2990618"/>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590800" y="5562600"/>
            <a:ext cx="1371600" cy="523220"/>
          </a:xfrm>
          <a:prstGeom prst="rect">
            <a:avLst/>
          </a:prstGeom>
          <a:noFill/>
        </p:spPr>
        <p:txBody>
          <a:bodyPr wrap="square" rtlCol="0">
            <a:spAutoFit/>
          </a:bodyPr>
          <a:lstStyle/>
          <a:p>
            <a:r>
              <a:rPr lang="en-US" sz="2800" dirty="0" smtClean="0"/>
              <a:t>“Piles of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ppt_x"/>
                                          </p:val>
                                        </p:tav>
                                        <p:tav tm="100000">
                                          <p:val>
                                            <p:strVal val="#ppt_x"/>
                                          </p:val>
                                        </p:tav>
                                      </p:tavLst>
                                    </p:anim>
                                    <p:anim calcmode="lin" valueType="num">
                                      <p:cBhvr additive="base">
                                        <p:cTn id="7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ppt_x"/>
                                          </p:val>
                                        </p:tav>
                                        <p:tav tm="100000">
                                          <p:val>
                                            <p:strVal val="#ppt_x"/>
                                          </p:val>
                                        </p:tav>
                                      </p:tavLst>
                                    </p:anim>
                                    <p:anim calcmode="lin" valueType="num">
                                      <p:cBhvr additive="base">
                                        <p:cTn id="90" dur="500" fill="hold"/>
                                        <p:tgtEl>
                                          <p:spTgt spid="20"/>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ppt_x"/>
                                          </p:val>
                                        </p:tav>
                                        <p:tav tm="100000">
                                          <p:val>
                                            <p:strVal val="#ppt_x"/>
                                          </p:val>
                                        </p:tav>
                                      </p:tavLst>
                                    </p:anim>
                                    <p:anim calcmode="lin" valueType="num">
                                      <p:cBhvr additive="base">
                                        <p:cTn id="94" dur="500" fill="hold"/>
                                        <p:tgtEl>
                                          <p:spTgt spid="20"/>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additive="base">
                                        <p:cTn id="101" dur="500" fill="hold"/>
                                        <p:tgtEl>
                                          <p:spTgt spid="21"/>
                                        </p:tgtEl>
                                        <p:attrNameLst>
                                          <p:attrName>ppt_x</p:attrName>
                                        </p:attrNameLst>
                                      </p:cBhvr>
                                      <p:tavLst>
                                        <p:tav tm="0">
                                          <p:val>
                                            <p:strVal val="#ppt_x"/>
                                          </p:val>
                                        </p:tav>
                                        <p:tav tm="100000">
                                          <p:val>
                                            <p:strVal val="#ppt_x"/>
                                          </p:val>
                                        </p:tav>
                                      </p:tavLst>
                                    </p:anim>
                                    <p:anim calcmode="lin" valueType="num">
                                      <p:cBhvr additive="base">
                                        <p:cTn id="10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P spid="13" grpId="0" animBg="1"/>
      <p:bldP spid="14" grpId="0" animBg="1"/>
      <p:bldP spid="15" grpId="0" animBg="1"/>
      <p:bldP spid="16" grpId="0" animBg="1"/>
      <p:bldP spid="17" grpId="0" animBg="1"/>
      <p:bldP spid="18" grpId="0"/>
      <p:bldP spid="22"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6553200" cy="990600"/>
          </a:xfrm>
        </p:spPr>
        <p:txBody>
          <a:bodyPr/>
          <a:lstStyle/>
          <a:p>
            <a:r>
              <a:rPr lang="en-US" b="1" i="1" dirty="0" smtClean="0"/>
              <a:t>Re-Cap…</a:t>
            </a:r>
            <a:endParaRPr lang="en-US" b="1" i="1" dirty="0"/>
          </a:p>
        </p:txBody>
      </p:sp>
      <p:sp>
        <p:nvSpPr>
          <p:cNvPr id="3" name="Content Placeholder 2"/>
          <p:cNvSpPr>
            <a:spLocks noGrp="1"/>
          </p:cNvSpPr>
          <p:nvPr>
            <p:ph idx="1"/>
          </p:nvPr>
        </p:nvSpPr>
        <p:spPr>
          <a:xfrm>
            <a:off x="0" y="1143000"/>
            <a:ext cx="9144000" cy="5334000"/>
          </a:xfrm>
        </p:spPr>
        <p:txBody>
          <a:bodyPr>
            <a:normAutofit/>
          </a:bodyPr>
          <a:lstStyle/>
          <a:p>
            <a:r>
              <a:rPr lang="en-US" dirty="0" smtClean="0"/>
              <a:t>This represents one whole:</a:t>
            </a:r>
          </a:p>
          <a:p>
            <a:endParaRPr lang="en-US" dirty="0" smtClean="0"/>
          </a:p>
          <a:p>
            <a:r>
              <a:rPr lang="en-US" dirty="0" smtClean="0"/>
              <a:t>And so does this:</a:t>
            </a:r>
          </a:p>
          <a:p>
            <a:endParaRPr lang="en-US" dirty="0" smtClean="0"/>
          </a:p>
          <a:p>
            <a:r>
              <a:rPr lang="en-US" dirty="0" smtClean="0"/>
              <a:t>But this represents only one-half of a whole</a:t>
            </a:r>
            <a:r>
              <a:rPr lang="en-US" sz="2400" dirty="0" smtClean="0"/>
              <a:t> </a:t>
            </a:r>
            <a:r>
              <a:rPr lang="en-US" sz="2000" b="1" dirty="0" smtClean="0"/>
              <a:t>(notice only ½ is shaded in blue):</a:t>
            </a:r>
          </a:p>
          <a:p>
            <a:pPr>
              <a:buNone/>
            </a:pPr>
            <a:endParaRPr lang="en-US" dirty="0" smtClean="0"/>
          </a:p>
          <a:p>
            <a:r>
              <a:rPr lang="en-US" dirty="0" smtClean="0"/>
              <a:t>And this represents only one-fourth of a whole  </a:t>
            </a:r>
            <a:r>
              <a:rPr lang="en-US" sz="2000" b="1" dirty="0" smtClean="0"/>
              <a:t>(notice only ¼ is shaded):</a:t>
            </a:r>
          </a:p>
          <a:p>
            <a:pPr>
              <a:buNone/>
            </a:pPr>
            <a:endParaRPr lang="en-US" dirty="0"/>
          </a:p>
        </p:txBody>
      </p:sp>
      <p:sp>
        <p:nvSpPr>
          <p:cNvPr id="4" name="Rectangle 3"/>
          <p:cNvSpPr/>
          <p:nvPr/>
        </p:nvSpPr>
        <p:spPr>
          <a:xfrm>
            <a:off x="5029200" y="990600"/>
            <a:ext cx="990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429000" y="4038600"/>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29000" y="2209800"/>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48200" y="4038600"/>
            <a:ext cx="1219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29000" y="5638800"/>
            <a:ext cx="2438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14800" y="5638800"/>
            <a:ext cx="17526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0" grpId="0" animBg="1"/>
      <p:bldP spid="11" grpId="0" animBg="1"/>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92162"/>
          </a:xfrm>
        </p:spPr>
        <p:txBody>
          <a:bodyPr>
            <a:normAutofit fontScale="90000"/>
          </a:bodyPr>
          <a:lstStyle/>
          <a:p>
            <a:r>
              <a:rPr lang="en-US" sz="2700" dirty="0" smtClean="0"/>
              <a:t>Now let’s model an easier </a:t>
            </a:r>
            <a:r>
              <a:rPr lang="en-US" sz="2700" b="1" i="1" dirty="0" smtClean="0"/>
              <a:t>“fraction divided by a fraction” </a:t>
            </a:r>
            <a:r>
              <a:rPr lang="en-US" sz="2700" dirty="0" smtClean="0"/>
              <a:t>example:</a:t>
            </a:r>
            <a:endParaRPr lang="en-US" sz="2700" dirty="0"/>
          </a:p>
        </p:txBody>
      </p:sp>
      <p:sp>
        <p:nvSpPr>
          <p:cNvPr id="3" name="Content Placeholder 2"/>
          <p:cNvSpPr>
            <a:spLocks noGrp="1"/>
          </p:cNvSpPr>
          <p:nvPr>
            <p:ph idx="1"/>
          </p:nvPr>
        </p:nvSpPr>
        <p:spPr>
          <a:xfrm>
            <a:off x="0" y="990600"/>
            <a:ext cx="9144000" cy="5410200"/>
          </a:xfrm>
        </p:spPr>
        <p:txBody>
          <a:bodyPr>
            <a:normAutofit fontScale="92500"/>
          </a:bodyPr>
          <a:lstStyle/>
          <a:p>
            <a:r>
              <a:rPr lang="en-US" dirty="0" smtClean="0"/>
              <a:t>Let’s start with an easier one to model – How about ½ divided by ¼  </a:t>
            </a:r>
          </a:p>
          <a:p>
            <a:pPr lvl="1"/>
            <a:r>
              <a:rPr lang="en-US" sz="2400" dirty="0" smtClean="0"/>
              <a:t>This is usually shown like this:</a:t>
            </a:r>
          </a:p>
          <a:p>
            <a:pPr lvl="2"/>
            <a:r>
              <a:rPr lang="en-US" dirty="0" smtClean="0">
                <a:solidFill>
                  <a:srgbClr val="FF0000"/>
                </a:solidFill>
              </a:rPr>
              <a:t> 1/2 divided by 1/4 equals 1/2 </a:t>
            </a:r>
            <a:r>
              <a:rPr lang="en-US" i="1" u="sng" dirty="0" smtClean="0">
                <a:solidFill>
                  <a:srgbClr val="FF0000"/>
                </a:solidFill>
              </a:rPr>
              <a:t>times</a:t>
            </a:r>
            <a:r>
              <a:rPr lang="en-US" dirty="0" smtClean="0">
                <a:solidFill>
                  <a:srgbClr val="FF0000"/>
                </a:solidFill>
              </a:rPr>
              <a:t> 4/1 =  4/2  =  </a:t>
            </a:r>
            <a:r>
              <a:rPr lang="en-US" sz="3000" dirty="0" smtClean="0">
                <a:solidFill>
                  <a:srgbClr val="FF0000"/>
                </a:solidFill>
              </a:rPr>
              <a:t>2</a:t>
            </a:r>
          </a:p>
          <a:p>
            <a:r>
              <a:rPr lang="en-US" sz="3000" dirty="0" smtClean="0"/>
              <a:t>But, try to think of it as ½ “divided into piles of” ¼, like this:</a:t>
            </a:r>
          </a:p>
          <a:p>
            <a:endParaRPr lang="en-US" dirty="0" smtClean="0"/>
          </a:p>
          <a:p>
            <a:endParaRPr lang="en-US" dirty="0" smtClean="0"/>
          </a:p>
          <a:p>
            <a:endParaRPr lang="en-US" dirty="0" smtClean="0"/>
          </a:p>
          <a:p>
            <a:endParaRPr lang="en-US" dirty="0" smtClean="0"/>
          </a:p>
          <a:p>
            <a:r>
              <a:rPr lang="en-US" dirty="0" smtClean="0"/>
              <a:t>Now, how many ¼’s (yellow) are shaded? </a:t>
            </a:r>
            <a:endParaRPr lang="en-US" sz="3500" b="1" dirty="0" smtClean="0"/>
          </a:p>
        </p:txBody>
      </p:sp>
      <p:sp>
        <p:nvSpPr>
          <p:cNvPr id="4" name="Rectangle 3"/>
          <p:cNvSpPr/>
          <p:nvPr/>
        </p:nvSpPr>
        <p:spPr>
          <a:xfrm>
            <a:off x="1143000" y="3886200"/>
            <a:ext cx="3505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648200" y="3886200"/>
            <a:ext cx="3505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143000" y="3733800"/>
            <a:ext cx="1752600" cy="1600200"/>
          </a:xfrm>
          <a:prstGeom prst="roundRect">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895600" y="3733800"/>
            <a:ext cx="1752600" cy="1600200"/>
          </a:xfrm>
          <a:prstGeom prst="roundRect">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400800" y="3733800"/>
            <a:ext cx="1752600" cy="1600200"/>
          </a:xfrm>
          <a:prstGeom prst="roundRect">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4648200" y="3733800"/>
            <a:ext cx="1752600" cy="1600200"/>
          </a:xfrm>
          <a:prstGeom prst="roundRect">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781800" y="5562600"/>
            <a:ext cx="2057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705600" y="2438400"/>
            <a:ext cx="533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2" idx="0"/>
            <a:endCxn id="13" idx="4"/>
          </p:cNvCxnSpPr>
          <p:nvPr/>
        </p:nvCxnSpPr>
        <p:spPr>
          <a:xfrm rot="16200000" flipV="1">
            <a:off x="6096000" y="3848100"/>
            <a:ext cx="2590800" cy="838200"/>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rot="16200000" flipH="1">
            <a:off x="2705100" y="3695701"/>
            <a:ext cx="381000" cy="3505200"/>
          </a:xfrm>
          <a:prstGeom prst="rightBrace">
            <a:avLst>
              <a:gd name="adj1" fmla="val 8333"/>
              <a:gd name="adj2" fmla="val 50358"/>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6781800" y="5587425"/>
            <a:ext cx="2362200" cy="584775"/>
          </a:xfrm>
          <a:prstGeom prst="rect">
            <a:avLst/>
          </a:prstGeom>
          <a:noFill/>
        </p:spPr>
        <p:txBody>
          <a:bodyPr wrap="square" rtlCol="0">
            <a:spAutoFit/>
          </a:bodyPr>
          <a:lstStyle/>
          <a:p>
            <a:r>
              <a:rPr lang="en-US" sz="3200" dirty="0" smtClean="0">
                <a:sym typeface="Wingdings" pitchFamily="2" charset="2"/>
              </a:rPr>
              <a:t> Two!  </a:t>
            </a:r>
            <a:r>
              <a:rPr lang="en-US" sz="3200" b="1" dirty="0" smtClean="0">
                <a:sym typeface="Wingdings" pitchFamily="2" charset="2"/>
              </a:rPr>
              <a: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8" end="8"/>
                                            </p:txEl>
                                          </p:spTgt>
                                        </p:tgtEl>
                                        <p:attrNameLst>
                                          <p:attrName>style.visibility</p:attrName>
                                        </p:attrNameLst>
                                      </p:cBhvr>
                                      <p:to>
                                        <p:strVal val="visible"/>
                                      </p:to>
                                    </p:set>
                                    <p:anim calcmode="lin" valueType="num">
                                      <p:cBhvr additive="base">
                                        <p:cTn id="6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xit" presetSubtype="4" fill="hold" grpId="1" nodeType="clickEffect">
                                  <p:stCondLst>
                                    <p:cond delay="0"/>
                                  </p:stCondLst>
                                  <p:childTnLst>
                                    <p:anim calcmode="lin" valueType="num">
                                      <p:cBhvr additive="base">
                                        <p:cTn id="70" dur="500"/>
                                        <p:tgtEl>
                                          <p:spTgt spid="11"/>
                                        </p:tgtEl>
                                        <p:attrNameLst>
                                          <p:attrName>ppt_x</p:attrName>
                                        </p:attrNameLst>
                                      </p:cBhvr>
                                      <p:tavLst>
                                        <p:tav tm="0">
                                          <p:val>
                                            <p:strVal val="ppt_x"/>
                                          </p:val>
                                        </p:tav>
                                        <p:tav tm="100000">
                                          <p:val>
                                            <p:strVal val="ppt_x"/>
                                          </p:val>
                                        </p:tav>
                                      </p:tavLst>
                                    </p:anim>
                                    <p:anim calcmode="lin" valueType="num">
                                      <p:cBhvr additive="base">
                                        <p:cTn id="71" dur="500"/>
                                        <p:tgtEl>
                                          <p:spTgt spid="11"/>
                                        </p:tgtEl>
                                        <p:attrNameLst>
                                          <p:attrName>ppt_y</p:attrName>
                                        </p:attrNameLst>
                                      </p:cBhvr>
                                      <p:tavLst>
                                        <p:tav tm="0">
                                          <p:val>
                                            <p:strVal val="ppt_y"/>
                                          </p:val>
                                        </p:tav>
                                        <p:tav tm="100000">
                                          <p:val>
                                            <p:strVal val="1+ppt_h/2"/>
                                          </p:val>
                                        </p:tav>
                                      </p:tavLst>
                                    </p:anim>
                                    <p:set>
                                      <p:cBhvr>
                                        <p:cTn id="72" dur="1" fill="hold">
                                          <p:stCondLst>
                                            <p:cond delay="499"/>
                                          </p:stCondLst>
                                        </p:cTn>
                                        <p:tgtEl>
                                          <p:spTgt spid="11"/>
                                        </p:tgtEl>
                                        <p:attrNameLst>
                                          <p:attrName>style.visibility</p:attrName>
                                        </p:attrNameLst>
                                      </p:cBhvr>
                                      <p:to>
                                        <p:strVal val="hidden"/>
                                      </p:to>
                                    </p:set>
                                  </p:childTnLst>
                                </p:cTn>
                              </p:par>
                              <p:par>
                                <p:cTn id="73" presetID="2" presetClass="exit" presetSubtype="4" fill="hold" grpId="1" nodeType="withEffect">
                                  <p:stCondLst>
                                    <p:cond delay="0"/>
                                  </p:stCondLst>
                                  <p:childTnLst>
                                    <p:anim calcmode="lin" valueType="num">
                                      <p:cBhvr additive="base">
                                        <p:cTn id="74" dur="500"/>
                                        <p:tgtEl>
                                          <p:spTgt spid="10"/>
                                        </p:tgtEl>
                                        <p:attrNameLst>
                                          <p:attrName>ppt_x</p:attrName>
                                        </p:attrNameLst>
                                      </p:cBhvr>
                                      <p:tavLst>
                                        <p:tav tm="0">
                                          <p:val>
                                            <p:strVal val="ppt_x"/>
                                          </p:val>
                                        </p:tav>
                                        <p:tav tm="100000">
                                          <p:val>
                                            <p:strVal val="ppt_x"/>
                                          </p:val>
                                        </p:tav>
                                      </p:tavLst>
                                    </p:anim>
                                    <p:anim calcmode="lin" valueType="num">
                                      <p:cBhvr additive="base">
                                        <p:cTn id="75" dur="500"/>
                                        <p:tgtEl>
                                          <p:spTgt spid="10"/>
                                        </p:tgtEl>
                                        <p:attrNameLst>
                                          <p:attrName>ppt_y</p:attrName>
                                        </p:attrNameLst>
                                      </p:cBhvr>
                                      <p:tavLst>
                                        <p:tav tm="0">
                                          <p:val>
                                            <p:strVal val="ppt_y"/>
                                          </p:val>
                                        </p:tav>
                                        <p:tav tm="100000">
                                          <p:val>
                                            <p:strVal val="1+ppt_h/2"/>
                                          </p:val>
                                        </p:tav>
                                      </p:tavLst>
                                    </p:anim>
                                    <p:set>
                                      <p:cBhvr>
                                        <p:cTn id="76" dur="1" fill="hold">
                                          <p:stCondLst>
                                            <p:cond delay="499"/>
                                          </p:stCondLst>
                                        </p:cTn>
                                        <p:tgtEl>
                                          <p:spTgt spid="10"/>
                                        </p:tgtEl>
                                        <p:attrNameLst>
                                          <p:attrName>style.visibility</p:attrName>
                                        </p:attrNameLst>
                                      </p:cBhvr>
                                      <p:to>
                                        <p:strVal val="hidden"/>
                                      </p:to>
                                    </p:set>
                                  </p:childTnLst>
                                </p:cTn>
                              </p:par>
                              <p:par>
                                <p:cTn id="77" presetID="2" presetClass="entr" presetSubtype="4"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ppt_x"/>
                                          </p:val>
                                        </p:tav>
                                        <p:tav tm="100000">
                                          <p:val>
                                            <p:strVal val="#ppt_x"/>
                                          </p:val>
                                        </p:tav>
                                      </p:tavLst>
                                    </p:anim>
                                    <p:anim calcmode="lin" valueType="num">
                                      <p:cBhvr additive="base">
                                        <p:cTn id="84" dur="500" fill="hold"/>
                                        <p:tgtEl>
                                          <p:spTgt spid="13"/>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500" fill="hold"/>
                                        <p:tgtEl>
                                          <p:spTgt spid="14"/>
                                        </p:tgtEl>
                                        <p:attrNameLst>
                                          <p:attrName>ppt_x</p:attrName>
                                        </p:attrNameLst>
                                      </p:cBhvr>
                                      <p:tavLst>
                                        <p:tav tm="0">
                                          <p:val>
                                            <p:strVal val="#ppt_x"/>
                                          </p:val>
                                        </p:tav>
                                        <p:tav tm="100000">
                                          <p:val>
                                            <p:strVal val="#ppt_x"/>
                                          </p:val>
                                        </p:tav>
                                      </p:tavLst>
                                    </p:anim>
                                    <p:anim calcmode="lin" valueType="num">
                                      <p:cBhvr additive="base">
                                        <p:cTn id="88" dur="500" fill="hold"/>
                                        <p:tgtEl>
                                          <p:spTgt spid="1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par>
                                <p:cTn id="93" presetID="2" presetClass="entr" presetSubtype="4" fill="hold" grpId="1" nodeType="with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fill="hold"/>
                                        <p:tgtEl>
                                          <p:spTgt spid="17"/>
                                        </p:tgtEl>
                                        <p:attrNameLst>
                                          <p:attrName>ppt_x</p:attrName>
                                        </p:attrNameLst>
                                      </p:cBhvr>
                                      <p:tavLst>
                                        <p:tav tm="0">
                                          <p:val>
                                            <p:strVal val="#ppt_x"/>
                                          </p:val>
                                        </p:tav>
                                        <p:tav tm="100000">
                                          <p:val>
                                            <p:strVal val="#ppt_x"/>
                                          </p:val>
                                        </p:tav>
                                      </p:tavLst>
                                    </p:anim>
                                    <p:anim calcmode="lin" valueType="num">
                                      <p:cBhvr additive="base">
                                        <p:cTn id="96" dur="500" fill="hold"/>
                                        <p:tgtEl>
                                          <p:spTgt spid="17"/>
                                        </p:tgtEl>
                                        <p:attrNameLst>
                                          <p:attrName>ppt_y</p:attrName>
                                        </p:attrNameLst>
                                      </p:cBhvr>
                                      <p:tavLst>
                                        <p:tav tm="0">
                                          <p:val>
                                            <p:strVal val="1+#ppt_h/2"/>
                                          </p:val>
                                        </p:tav>
                                        <p:tav tm="100000">
                                          <p:val>
                                            <p:strVal val="#ppt_y"/>
                                          </p:val>
                                        </p:tav>
                                      </p:tavLst>
                                    </p:anim>
                                  </p:childTnLst>
                                </p:cTn>
                              </p:par>
                              <p:par>
                                <p:cTn id="97" presetID="2" presetClass="entr" presetSubtype="4" fill="hold" nodeType="with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500" fill="hold"/>
                                        <p:tgtEl>
                                          <p:spTgt spid="12"/>
                                        </p:tgtEl>
                                        <p:attrNameLst>
                                          <p:attrName>ppt_x</p:attrName>
                                        </p:attrNameLst>
                                      </p:cBhvr>
                                      <p:tavLst>
                                        <p:tav tm="0">
                                          <p:val>
                                            <p:strVal val="#ppt_x"/>
                                          </p:val>
                                        </p:tav>
                                        <p:tav tm="100000">
                                          <p:val>
                                            <p:strVal val="#ppt_x"/>
                                          </p:val>
                                        </p:tav>
                                      </p:tavLst>
                                    </p:anim>
                                    <p:anim calcmode="lin" valueType="num">
                                      <p:cBhvr additive="base">
                                        <p:cTn id="100" dur="500" fill="hold"/>
                                        <p:tgtEl>
                                          <p:spTgt spid="12"/>
                                        </p:tgtEl>
                                        <p:attrNameLst>
                                          <p:attrName>ppt_y</p:attrName>
                                        </p:attrNameLst>
                                      </p:cBhvr>
                                      <p:tavLst>
                                        <p:tav tm="0">
                                          <p:val>
                                            <p:strVal val="1+#ppt_h/2"/>
                                          </p:val>
                                        </p:tav>
                                        <p:tav tm="100000">
                                          <p:val>
                                            <p:strVal val="#ppt_y"/>
                                          </p:val>
                                        </p:tav>
                                      </p:tavLst>
                                    </p:anim>
                                  </p:childTnLst>
                                </p:cTn>
                              </p:par>
                              <p:par>
                                <p:cTn id="101" presetID="2" presetClass="entr" presetSubtype="4" fill="hold" nodeType="withEffect">
                                  <p:stCondLst>
                                    <p:cond delay="0"/>
                                  </p:stCondLst>
                                  <p:childTnLst>
                                    <p:set>
                                      <p:cBhvr>
                                        <p:cTn id="102" dur="1" fill="hold">
                                          <p:stCondLst>
                                            <p:cond delay="0"/>
                                          </p:stCondLst>
                                        </p:cTn>
                                        <p:tgtEl>
                                          <p:spTgt spid="13"/>
                                        </p:tgtEl>
                                        <p:attrNameLst>
                                          <p:attrName>style.visibility</p:attrName>
                                        </p:attrNameLst>
                                      </p:cBhvr>
                                      <p:to>
                                        <p:strVal val="visible"/>
                                      </p:to>
                                    </p:set>
                                    <p:anim calcmode="lin" valueType="num">
                                      <p:cBhvr additive="base">
                                        <p:cTn id="103" dur="500" fill="hold"/>
                                        <p:tgtEl>
                                          <p:spTgt spid="13"/>
                                        </p:tgtEl>
                                        <p:attrNameLst>
                                          <p:attrName>ppt_x</p:attrName>
                                        </p:attrNameLst>
                                      </p:cBhvr>
                                      <p:tavLst>
                                        <p:tav tm="0">
                                          <p:val>
                                            <p:strVal val="#ppt_x"/>
                                          </p:val>
                                        </p:tav>
                                        <p:tav tm="100000">
                                          <p:val>
                                            <p:strVal val="#ppt_x"/>
                                          </p:val>
                                        </p:tav>
                                      </p:tavLst>
                                    </p:anim>
                                    <p:anim calcmode="lin" valueType="num">
                                      <p:cBhvr additive="base">
                                        <p:cTn id="104" dur="500" fill="hold"/>
                                        <p:tgtEl>
                                          <p:spTgt spid="13"/>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additive="base">
                                        <p:cTn id="107" dur="500" fill="hold"/>
                                        <p:tgtEl>
                                          <p:spTgt spid="14"/>
                                        </p:tgtEl>
                                        <p:attrNameLst>
                                          <p:attrName>ppt_x</p:attrName>
                                        </p:attrNameLst>
                                      </p:cBhvr>
                                      <p:tavLst>
                                        <p:tav tm="0">
                                          <p:val>
                                            <p:strVal val="#ppt_x"/>
                                          </p:val>
                                        </p:tav>
                                        <p:tav tm="100000">
                                          <p:val>
                                            <p:strVal val="#ppt_x"/>
                                          </p:val>
                                        </p:tav>
                                      </p:tavLst>
                                    </p:anim>
                                    <p:anim calcmode="lin" valueType="num">
                                      <p:cBhvr additive="base">
                                        <p:cTn id="108" dur="500" fill="hold"/>
                                        <p:tgtEl>
                                          <p:spTgt spid="1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additive="base">
                                        <p:cTn id="111" dur="500" fill="hold"/>
                                        <p:tgtEl>
                                          <p:spTgt spid="18"/>
                                        </p:tgtEl>
                                        <p:attrNameLst>
                                          <p:attrName>ppt_x</p:attrName>
                                        </p:attrNameLst>
                                      </p:cBhvr>
                                      <p:tavLst>
                                        <p:tav tm="0">
                                          <p:val>
                                            <p:strVal val="#ppt_x"/>
                                          </p:val>
                                        </p:tav>
                                        <p:tav tm="100000">
                                          <p:val>
                                            <p:strVal val="#ppt_x"/>
                                          </p:val>
                                        </p:tav>
                                      </p:tavLst>
                                    </p:anim>
                                    <p:anim calcmode="lin" valueType="num">
                                      <p:cBhvr additive="base">
                                        <p:cTn id="1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9" grpId="0" animBg="1"/>
      <p:bldP spid="10" grpId="0" animBg="1"/>
      <p:bldP spid="10" grpId="1" animBg="1"/>
      <p:bldP spid="11" grpId="0" animBg="1"/>
      <p:bldP spid="11" grpId="1" animBg="1"/>
      <p:bldP spid="12" grpId="0" animBg="1"/>
      <p:bldP spid="13" grpId="0" animBg="1"/>
      <p:bldP spid="17" grpId="0" animBg="1"/>
      <p:bldP spid="17" grpId="1" animBg="1"/>
      <p:bldP spid="1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1/2 divided by 1/3 equals</a:t>
            </a:r>
            <a:endParaRPr lang="en-US" dirty="0"/>
          </a:p>
        </p:txBody>
      </p:sp>
      <p:sp>
        <p:nvSpPr>
          <p:cNvPr id="3" name="Content Placeholder 2"/>
          <p:cNvSpPr>
            <a:spLocks noGrp="1"/>
          </p:cNvSpPr>
          <p:nvPr>
            <p:ph idx="1"/>
          </p:nvPr>
        </p:nvSpPr>
        <p:spPr>
          <a:xfrm>
            <a:off x="0" y="2057400"/>
            <a:ext cx="9144000" cy="4068763"/>
          </a:xfrm>
        </p:spPr>
        <p:txBody>
          <a:bodyPr>
            <a:normAutofit/>
          </a:bodyPr>
          <a:lstStyle/>
          <a:p>
            <a:r>
              <a:rPr lang="en-US" sz="6000" dirty="0" smtClean="0"/>
              <a:t>Remember, think of this as</a:t>
            </a:r>
          </a:p>
          <a:p>
            <a:pPr algn="ctr">
              <a:buNone/>
            </a:pPr>
            <a:endParaRPr lang="en-US" sz="4800" dirty="0" smtClean="0"/>
          </a:p>
          <a:p>
            <a:pPr algn="ctr">
              <a:buNone/>
            </a:pPr>
            <a:r>
              <a:rPr lang="en-US" sz="4800" b="1" dirty="0" smtClean="0"/>
              <a:t>1/2 </a:t>
            </a:r>
            <a:r>
              <a:rPr lang="en-US" sz="4800" b="1" i="1" dirty="0" smtClean="0"/>
              <a:t>“divided into piles of” </a:t>
            </a:r>
            <a:r>
              <a:rPr lang="en-US" sz="4800" b="1" dirty="0" smtClean="0"/>
              <a:t>1/3</a:t>
            </a:r>
            <a:endParaRPr lang="en-US" sz="4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dirty="0" smtClean="0"/>
              <a:t>Ice Breakers (Continued)</a:t>
            </a:r>
            <a:endParaRPr lang="en-US" dirty="0"/>
          </a:p>
        </p:txBody>
      </p:sp>
      <p:sp>
        <p:nvSpPr>
          <p:cNvPr id="3" name="Content Placeholder 2"/>
          <p:cNvSpPr>
            <a:spLocks noGrp="1"/>
          </p:cNvSpPr>
          <p:nvPr>
            <p:ph idx="1"/>
          </p:nvPr>
        </p:nvSpPr>
        <p:spPr>
          <a:xfrm>
            <a:off x="0" y="1219200"/>
            <a:ext cx="9144000" cy="4648200"/>
          </a:xfrm>
        </p:spPr>
        <p:txBody>
          <a:bodyPr/>
          <a:lstStyle/>
          <a:p>
            <a:pPr lvl="1"/>
            <a:r>
              <a:rPr lang="en-US" sz="4400" dirty="0" smtClean="0"/>
              <a:t>Communication is 80% Visual</a:t>
            </a:r>
          </a:p>
          <a:p>
            <a:pPr lvl="1"/>
            <a:r>
              <a:rPr lang="en-US" sz="4400" dirty="0" smtClean="0"/>
              <a:t>Genetics</a:t>
            </a:r>
          </a:p>
          <a:p>
            <a:pPr lvl="1"/>
            <a:r>
              <a:rPr lang="en-US" sz="4400" dirty="0" smtClean="0"/>
              <a:t>Bean Bags for Gags</a:t>
            </a:r>
          </a:p>
          <a:p>
            <a:pPr lvl="2"/>
            <a:r>
              <a:rPr lang="en-US" dirty="0" smtClean="0">
                <a:solidFill>
                  <a:srgbClr val="000000"/>
                </a:solidFill>
              </a:rPr>
              <a:t>Arrange yourselves in a circle,                                alphabetically by FIRST Name</a:t>
            </a:r>
            <a:endParaRPr lang="en-US" sz="4400" dirty="0" smtClean="0"/>
          </a:p>
        </p:txBody>
      </p:sp>
      <p:pic>
        <p:nvPicPr>
          <p:cNvPr id="33794" name="Picture 2" descr="http://tbn0.google.com/images?q=tbn:8G-sWDmkY84HXM:https://musiciselementary.com/images/61_4000%2520Bean%2520Bags.jpg">
            <a:hlinkClick r:id="rId2"/>
          </p:cNvPr>
          <p:cNvPicPr>
            <a:picLocks noChangeAspect="1" noChangeArrowheads="1"/>
          </p:cNvPicPr>
          <p:nvPr/>
        </p:nvPicPr>
        <p:blipFill>
          <a:blip r:embed="rId3" cstate="print"/>
          <a:srcRect/>
          <a:stretch>
            <a:fillRect/>
          </a:stretch>
        </p:blipFill>
        <p:spPr bwMode="auto">
          <a:xfrm>
            <a:off x="5562600" y="3352800"/>
            <a:ext cx="2667000" cy="26670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3794"/>
                                        </p:tgtEl>
                                        <p:attrNameLst>
                                          <p:attrName>style.visibility</p:attrName>
                                        </p:attrNameLst>
                                      </p:cBhvr>
                                      <p:to>
                                        <p:strVal val="visible"/>
                                      </p:to>
                                    </p:set>
                                    <p:anim calcmode="lin" valueType="num">
                                      <p:cBhvr additive="base">
                                        <p:cTn id="27" dur="500" fill="hold"/>
                                        <p:tgtEl>
                                          <p:spTgt spid="33794"/>
                                        </p:tgtEl>
                                        <p:attrNameLst>
                                          <p:attrName>ppt_x</p:attrName>
                                        </p:attrNameLst>
                                      </p:cBhvr>
                                      <p:tavLst>
                                        <p:tav tm="0">
                                          <p:val>
                                            <p:strVal val="#ppt_x"/>
                                          </p:val>
                                        </p:tav>
                                        <p:tav tm="100000">
                                          <p:val>
                                            <p:strVal val="#ppt_x"/>
                                          </p:val>
                                        </p:tav>
                                      </p:tavLst>
                                    </p:anim>
                                    <p:anim calcmode="lin" valueType="num">
                                      <p:cBhvr additive="base">
                                        <p:cTn id="28"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38862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648200" y="1447800"/>
            <a:ext cx="3886200" cy="396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762000" y="1066800"/>
            <a:ext cx="2590800" cy="4724400"/>
          </a:xfrm>
          <a:prstGeom prst="roundRect">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943600" y="1066800"/>
            <a:ext cx="2590800" cy="4724400"/>
          </a:xfrm>
          <a:prstGeom prst="roundRect">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352800" y="1066800"/>
            <a:ext cx="2590800" cy="4724400"/>
          </a:xfrm>
          <a:prstGeom prst="roundRect">
            <a:avLst/>
          </a:prstGeom>
          <a:solidFill>
            <a:srgbClr val="FFFF00">
              <a:alpha val="5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400" y="194102"/>
            <a:ext cx="8839200" cy="430887"/>
          </a:xfrm>
          <a:prstGeom prst="rect">
            <a:avLst/>
          </a:prstGeom>
          <a:noFill/>
        </p:spPr>
        <p:txBody>
          <a:bodyPr wrap="square" rtlCol="0">
            <a:spAutoFit/>
          </a:bodyPr>
          <a:lstStyle/>
          <a:p>
            <a:r>
              <a:rPr lang="en-US" sz="2200" dirty="0" smtClean="0">
                <a:solidFill>
                  <a:srgbClr val="FF0000"/>
                </a:solidFill>
              </a:rPr>
              <a:t>1/2 divided by 1/3 equals 1/2 </a:t>
            </a:r>
            <a:r>
              <a:rPr lang="en-US" sz="2200" i="1" u="sng" dirty="0" smtClean="0">
                <a:solidFill>
                  <a:srgbClr val="FF0000"/>
                </a:solidFill>
              </a:rPr>
              <a:t>times</a:t>
            </a:r>
            <a:r>
              <a:rPr lang="en-US" sz="2200" dirty="0" smtClean="0">
                <a:solidFill>
                  <a:srgbClr val="FF0000"/>
                </a:solidFill>
              </a:rPr>
              <a:t> 3/1, which equals 3/2, which equals 1 ½</a:t>
            </a:r>
            <a:endParaRPr lang="en-US" sz="2200" dirty="0">
              <a:solidFill>
                <a:srgbClr val="FF0000"/>
              </a:solidFill>
            </a:endParaRPr>
          </a:p>
        </p:txBody>
      </p:sp>
      <p:sp>
        <p:nvSpPr>
          <p:cNvPr id="12" name="TextBox 11"/>
          <p:cNvSpPr txBox="1"/>
          <p:nvPr/>
        </p:nvSpPr>
        <p:spPr>
          <a:xfrm>
            <a:off x="152400" y="6061502"/>
            <a:ext cx="8839200" cy="415498"/>
          </a:xfrm>
          <a:prstGeom prst="rect">
            <a:avLst/>
          </a:prstGeom>
          <a:noFill/>
        </p:spPr>
        <p:txBody>
          <a:bodyPr wrap="square" rtlCol="0">
            <a:spAutoFit/>
          </a:bodyPr>
          <a:lstStyle/>
          <a:p>
            <a:r>
              <a:rPr lang="en-US" sz="2100" dirty="0" smtClean="0"/>
              <a:t>Now, how many 1/3’s (yellow) are shaded? </a:t>
            </a:r>
            <a:endParaRPr lang="en-US" sz="2100" dirty="0"/>
          </a:p>
        </p:txBody>
      </p:sp>
      <p:sp>
        <p:nvSpPr>
          <p:cNvPr id="13" name="Oval 12"/>
          <p:cNvSpPr/>
          <p:nvPr/>
        </p:nvSpPr>
        <p:spPr>
          <a:xfrm>
            <a:off x="6477000" y="5867400"/>
            <a:ext cx="21336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8382000" y="152400"/>
            <a:ext cx="6096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rot="5400000" flipH="1" flipV="1">
            <a:off x="5600700" y="2933700"/>
            <a:ext cx="5105400" cy="762000"/>
          </a:xfrm>
          <a:prstGeom prst="straightConnector1">
            <a:avLst/>
          </a:prstGeom>
          <a:ln w="508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rot="16200000" flipH="1">
            <a:off x="2514600" y="3962400"/>
            <a:ext cx="381000" cy="3886200"/>
          </a:xfrm>
          <a:prstGeom prst="rightBrace">
            <a:avLst>
              <a:gd name="adj1" fmla="val 8333"/>
              <a:gd name="adj2" fmla="val 50358"/>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5105400" y="6096000"/>
            <a:ext cx="3886200" cy="646331"/>
          </a:xfrm>
          <a:prstGeom prst="rect">
            <a:avLst/>
          </a:prstGeom>
          <a:noFill/>
        </p:spPr>
        <p:txBody>
          <a:bodyPr wrap="square" rtlCol="0">
            <a:spAutoFit/>
          </a:bodyPr>
          <a:lstStyle/>
          <a:p>
            <a:r>
              <a:rPr lang="en-US" dirty="0" smtClean="0"/>
              <a:t>– You got it </a:t>
            </a:r>
            <a:r>
              <a:rPr lang="en-US" dirty="0" smtClean="0">
                <a:sym typeface="Wingdings" pitchFamily="2" charset="2"/>
              </a:rPr>
              <a:t> One and a half!!!  </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par>
                                <p:cTn id="27" presetID="8" presetClass="emph" presetSubtype="0" fill="hold" grpId="0" nodeType="withEffect">
                                  <p:stCondLst>
                                    <p:cond delay="0"/>
                                  </p:stCondLst>
                                  <p:childTnLst>
                                    <p:animRot by="21600000">
                                      <p:cBhvr>
                                        <p:cTn id="28" dur="1000" fill="hold"/>
                                        <p:tgtEl>
                                          <p:spTgt spid="12"/>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9"/>
                                        </p:tgtEl>
                                        <p:attrNameLst>
                                          <p:attrName>ppt_x</p:attrName>
                                        </p:attrNameLst>
                                      </p:cBhvr>
                                      <p:tavLst>
                                        <p:tav tm="0">
                                          <p:val>
                                            <p:strVal val="ppt_x"/>
                                          </p:val>
                                        </p:tav>
                                        <p:tav tm="100000">
                                          <p:val>
                                            <p:strVal val="ppt_x"/>
                                          </p:val>
                                        </p:tav>
                                      </p:tavLst>
                                    </p:anim>
                                    <p:anim calcmode="lin" valueType="num">
                                      <p:cBhvr additive="base">
                                        <p:cTn id="33" dur="500"/>
                                        <p:tgtEl>
                                          <p:spTgt spid="9"/>
                                        </p:tgtEl>
                                        <p:attrNameLst>
                                          <p:attrName>ppt_y</p:attrName>
                                        </p:attrNameLst>
                                      </p:cBhvr>
                                      <p:tavLst>
                                        <p:tav tm="0">
                                          <p:val>
                                            <p:strVal val="ppt_y"/>
                                          </p:val>
                                        </p:tav>
                                        <p:tav tm="100000">
                                          <p:val>
                                            <p:strVal val="1+ppt_h/2"/>
                                          </p:val>
                                        </p:tav>
                                      </p:tavLst>
                                    </p:anim>
                                    <p:set>
                                      <p:cBhvr>
                                        <p:cTn id="34" dur="1" fill="hold">
                                          <p:stCondLst>
                                            <p:cond delay="499"/>
                                          </p:stCondLst>
                                        </p:cTn>
                                        <p:tgtEl>
                                          <p:spTgt spid="9"/>
                                        </p:tgtEl>
                                        <p:attrNameLst>
                                          <p:attrName>style.visibility</p:attrName>
                                        </p:attrNameLst>
                                      </p:cBhvr>
                                      <p:to>
                                        <p:strVal val="hidden"/>
                                      </p:to>
                                    </p:set>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9" grpId="1" animBg="1"/>
      <p:bldP spid="10" grpId="0" animBg="1"/>
      <p:bldP spid="12" grpId="0"/>
      <p:bldP spid="13" grpId="0" animBg="1"/>
      <p:bldP spid="14" grpId="0" animBg="1"/>
      <p:bldP spid="17" grpId="0" animBg="1"/>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10600" cy="1143000"/>
          </a:xfrm>
        </p:spPr>
        <p:txBody>
          <a:bodyPr/>
          <a:lstStyle/>
          <a:p>
            <a:r>
              <a:rPr lang="en-US" dirty="0" smtClean="0"/>
              <a:t>Real-World / Global Activities (Life)</a:t>
            </a:r>
            <a:endParaRPr lang="en-US" dirty="0"/>
          </a:p>
        </p:txBody>
      </p:sp>
      <p:sp>
        <p:nvSpPr>
          <p:cNvPr id="3" name="Content Placeholder 2"/>
          <p:cNvSpPr>
            <a:spLocks noGrp="1"/>
          </p:cNvSpPr>
          <p:nvPr>
            <p:ph sz="half" idx="1"/>
          </p:nvPr>
        </p:nvSpPr>
        <p:spPr>
          <a:xfrm>
            <a:off x="304800" y="1600200"/>
            <a:ext cx="5257800" cy="4953000"/>
          </a:xfrm>
        </p:spPr>
        <p:txBody>
          <a:bodyPr>
            <a:normAutofit fontScale="92500"/>
          </a:bodyPr>
          <a:lstStyle/>
          <a:p>
            <a:r>
              <a:rPr lang="en-US" dirty="0" smtClean="0"/>
              <a:t>Real-World / Global activities make learning applicable for students.</a:t>
            </a:r>
          </a:p>
          <a:p>
            <a:r>
              <a:rPr lang="en-US" dirty="0" smtClean="0"/>
              <a:t>Assigns value to comprehension.</a:t>
            </a:r>
          </a:p>
          <a:p>
            <a:r>
              <a:rPr lang="en-US" dirty="0" smtClean="0"/>
              <a:t>Engages a collection of Gardner’s Multiple Intelligences (Word, Math, Art, Body, Self, People, Nature, Music, … Smart).</a:t>
            </a:r>
          </a:p>
          <a:p>
            <a:r>
              <a:rPr lang="en-US" dirty="0" smtClean="0"/>
              <a:t>One of six ways                                to teach and/or                              assess student                 understanding.</a:t>
            </a:r>
          </a:p>
        </p:txBody>
      </p:sp>
      <p:sp>
        <p:nvSpPr>
          <p:cNvPr id="4" name="TextBox 3"/>
          <p:cNvSpPr txBox="1"/>
          <p:nvPr/>
        </p:nvSpPr>
        <p:spPr>
          <a:xfrm>
            <a:off x="5638800" y="3089970"/>
            <a:ext cx="3352800" cy="2677656"/>
          </a:xfrm>
          <a:prstGeom prst="rect">
            <a:avLst/>
          </a:prstGeom>
          <a:noFill/>
          <a:ln>
            <a:solidFill>
              <a:schemeClr val="tx1"/>
            </a:solidFill>
          </a:ln>
        </p:spPr>
        <p:txBody>
          <a:bodyPr wrap="square" rtlCol="0">
            <a:spAutoFit/>
          </a:bodyPr>
          <a:lstStyle/>
          <a:p>
            <a:pPr algn="ctr"/>
            <a:r>
              <a:rPr lang="en-US" sz="2800" i="1" dirty="0" smtClean="0">
                <a:solidFill>
                  <a:srgbClr val="FF0000"/>
                </a:solidFill>
              </a:rPr>
              <a:t>Think about how chocolate bars, graham crackers, and other objects can be used to model mathematics!</a:t>
            </a:r>
          </a:p>
        </p:txBody>
      </p:sp>
      <p:grpSp>
        <p:nvGrpSpPr>
          <p:cNvPr id="5" name="Group 6"/>
          <p:cNvGrpSpPr/>
          <p:nvPr/>
        </p:nvGrpSpPr>
        <p:grpSpPr>
          <a:xfrm>
            <a:off x="7696200" y="1219200"/>
            <a:ext cx="1211535" cy="1211535"/>
            <a:chOff x="1933759" y="910448"/>
            <a:chExt cx="1211535" cy="1211535"/>
          </a:xfrm>
        </p:grpSpPr>
        <p:sp>
          <p:nvSpPr>
            <p:cNvPr id="8" name="Oval 7"/>
            <p:cNvSpPr/>
            <p:nvPr/>
          </p:nvSpPr>
          <p:spPr>
            <a:xfrm>
              <a:off x="1933759" y="910448"/>
              <a:ext cx="1211535" cy="121153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2111184" y="1087873"/>
              <a:ext cx="856685" cy="8566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Real-World / Global Examples</a:t>
              </a:r>
            </a:p>
            <a:p>
              <a:pPr lvl="0" algn="ctr" defTabSz="533400">
                <a:lnSpc>
                  <a:spcPct val="90000"/>
                </a:lnSpc>
                <a:spcBef>
                  <a:spcPct val="0"/>
                </a:spcBef>
                <a:spcAft>
                  <a:spcPct val="35000"/>
                </a:spcAft>
              </a:pPr>
              <a:r>
                <a:rPr lang="en-US" sz="1200" kern="1200" dirty="0" smtClean="0"/>
                <a:t>(Life)</a:t>
              </a:r>
              <a:endParaRPr lang="en-US" sz="1200" kern="1200" dirty="0"/>
            </a:p>
          </p:txBody>
        </p:sp>
      </p:grpSp>
      <p:pic>
        <p:nvPicPr>
          <p:cNvPr id="1026" name="Picture 2" descr="C:\Documents and Settings\jagould\Local Settings\Temporary Internet Files\Content.IE5\41TRDEPG\MMj03957120000[1].gif"/>
          <p:cNvPicPr>
            <a:picLocks noChangeAspect="1" noChangeArrowheads="1" noCrop="1"/>
          </p:cNvPicPr>
          <p:nvPr/>
        </p:nvPicPr>
        <p:blipFill>
          <a:blip r:embed="rId2" cstate="print"/>
          <a:srcRect/>
          <a:stretch>
            <a:fillRect/>
          </a:stretch>
        </p:blipFill>
        <p:spPr bwMode="auto">
          <a:xfrm>
            <a:off x="3352800" y="4800600"/>
            <a:ext cx="1568116" cy="12954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Improper Fractions Modeled</a:t>
            </a:r>
            <a:endParaRPr lang="en-US" dirty="0"/>
          </a:p>
        </p:txBody>
      </p:sp>
      <p:pic>
        <p:nvPicPr>
          <p:cNvPr id="3073" name="Picture 1" descr="C:\Documents and Settings\jagould\Local Settings\Temporary Internet Files\Content.IE5\MR5438D5\MM900172475[1].gif"/>
          <p:cNvPicPr>
            <a:picLocks noChangeAspect="1" noChangeArrowheads="1" noCrop="1"/>
          </p:cNvPicPr>
          <p:nvPr/>
        </p:nvPicPr>
        <p:blipFill>
          <a:blip r:embed="rId2" cstate="print"/>
          <a:srcRect/>
          <a:stretch>
            <a:fillRect/>
          </a:stretch>
        </p:blipFill>
        <p:spPr bwMode="auto">
          <a:xfrm>
            <a:off x="2585452" y="2096691"/>
            <a:ext cx="3891548" cy="3465909"/>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Frayer</a:t>
            </a:r>
            <a:r>
              <a:rPr lang="en-US" dirty="0" smtClean="0"/>
              <a:t> Model</a:t>
            </a:r>
            <a:endParaRPr lang="en-US" dirty="0"/>
          </a:p>
        </p:txBody>
      </p:sp>
      <p:sp>
        <p:nvSpPr>
          <p:cNvPr id="3" name="Content Placeholder 2"/>
          <p:cNvSpPr>
            <a:spLocks noGrp="1"/>
          </p:cNvSpPr>
          <p:nvPr>
            <p:ph idx="1"/>
          </p:nvPr>
        </p:nvSpPr>
        <p:spPr>
          <a:xfrm>
            <a:off x="228600" y="1600200"/>
            <a:ext cx="8686800" cy="4876800"/>
          </a:xfrm>
        </p:spPr>
        <p:txBody>
          <a:bodyPr>
            <a:normAutofit lnSpcReduction="10000"/>
          </a:bodyPr>
          <a:lstStyle/>
          <a:p>
            <a:r>
              <a:rPr lang="en-US" dirty="0" smtClean="0"/>
              <a:t>Please label quadrants on the back of your    tent-card in this order:</a:t>
            </a:r>
          </a:p>
          <a:p>
            <a:pPr lvl="1"/>
            <a:r>
              <a:rPr lang="en-US" dirty="0" smtClean="0"/>
              <a:t>Upper-Left </a:t>
            </a:r>
            <a:r>
              <a:rPr lang="en-US" dirty="0" smtClean="0">
                <a:sym typeface="Wingdings" pitchFamily="2" charset="2"/>
              </a:rPr>
              <a:t> </a:t>
            </a:r>
            <a:r>
              <a:rPr lang="en-US" u="sng" dirty="0" smtClean="0">
                <a:sym typeface="Wingdings" pitchFamily="2" charset="2"/>
              </a:rPr>
              <a:t>Definition</a:t>
            </a:r>
            <a:endParaRPr lang="en-US" u="sng" dirty="0" smtClean="0"/>
          </a:p>
          <a:p>
            <a:pPr lvl="1"/>
            <a:r>
              <a:rPr lang="en-US" dirty="0" smtClean="0"/>
              <a:t>Upper-Right</a:t>
            </a:r>
            <a:r>
              <a:rPr lang="en-US" dirty="0" smtClean="0">
                <a:sym typeface="Wingdings" pitchFamily="2" charset="2"/>
              </a:rPr>
              <a:t> </a:t>
            </a:r>
            <a:r>
              <a:rPr lang="en-US" u="sng" dirty="0" smtClean="0">
                <a:sym typeface="Wingdings" pitchFamily="2" charset="2"/>
              </a:rPr>
              <a:t>Examples</a:t>
            </a:r>
            <a:endParaRPr lang="en-US" u="sng" dirty="0" smtClean="0"/>
          </a:p>
          <a:p>
            <a:pPr lvl="1"/>
            <a:r>
              <a:rPr lang="en-US" dirty="0" smtClean="0"/>
              <a:t>Lower Left </a:t>
            </a:r>
            <a:r>
              <a:rPr lang="en-US" dirty="0" smtClean="0">
                <a:sym typeface="Wingdings" pitchFamily="2" charset="2"/>
              </a:rPr>
              <a:t> </a:t>
            </a:r>
            <a:r>
              <a:rPr lang="en-US" u="sng" dirty="0" smtClean="0">
                <a:sym typeface="Wingdings" pitchFamily="2" charset="2"/>
              </a:rPr>
              <a:t>Non-Examples</a:t>
            </a:r>
            <a:endParaRPr lang="en-US" u="sng" dirty="0" smtClean="0"/>
          </a:p>
          <a:p>
            <a:pPr lvl="1"/>
            <a:r>
              <a:rPr lang="en-US" dirty="0" smtClean="0"/>
              <a:t>Lower Right </a:t>
            </a:r>
            <a:r>
              <a:rPr lang="en-US" dirty="0" smtClean="0">
                <a:sym typeface="Wingdings" pitchFamily="2" charset="2"/>
              </a:rPr>
              <a:t> </a:t>
            </a:r>
            <a:r>
              <a:rPr lang="en-US" u="sng" dirty="0" smtClean="0">
                <a:sym typeface="Wingdings" pitchFamily="2" charset="2"/>
              </a:rPr>
              <a:t>Applications</a:t>
            </a:r>
            <a:r>
              <a:rPr lang="en-US" dirty="0" smtClean="0">
                <a:sym typeface="Wingdings" pitchFamily="2" charset="2"/>
              </a:rPr>
              <a:t> to the outside world     (</a:t>
            </a:r>
            <a:r>
              <a:rPr lang="en-US" b="1" dirty="0" smtClean="0">
                <a:solidFill>
                  <a:srgbClr val="FF0000"/>
                </a:solidFill>
                <a:sym typeface="Wingdings" pitchFamily="2" charset="2"/>
              </a:rPr>
              <a:t>or</a:t>
            </a:r>
            <a:r>
              <a:rPr lang="en-US" dirty="0" smtClean="0">
                <a:sym typeface="Wingdings" pitchFamily="2" charset="2"/>
              </a:rPr>
              <a:t> </a:t>
            </a:r>
            <a:r>
              <a:rPr lang="en-US" u="sng" dirty="0" smtClean="0">
                <a:sym typeface="Wingdings" pitchFamily="2" charset="2"/>
              </a:rPr>
              <a:t>Drawing</a:t>
            </a:r>
            <a:r>
              <a:rPr lang="en-US" dirty="0" smtClean="0">
                <a:sym typeface="Wingdings" pitchFamily="2" charset="2"/>
              </a:rPr>
              <a:t> – Your Choice   )</a:t>
            </a:r>
          </a:p>
          <a:p>
            <a:pPr lvl="1"/>
            <a:endParaRPr lang="en-US" dirty="0" smtClean="0">
              <a:sym typeface="Wingdings" pitchFamily="2" charset="2"/>
            </a:endParaRPr>
          </a:p>
          <a:p>
            <a:pPr lvl="1"/>
            <a:r>
              <a:rPr lang="en-US" dirty="0" smtClean="0">
                <a:sym typeface="Wingdings" pitchFamily="2" charset="2"/>
              </a:rPr>
              <a:t>In the circle, write the words             </a:t>
            </a:r>
            <a:r>
              <a:rPr lang="en-US" sz="3600" b="1" i="1" dirty="0" smtClean="0">
                <a:sym typeface="Wingdings" pitchFamily="2" charset="2"/>
              </a:rPr>
              <a:t> “Differentiated Instruction”</a:t>
            </a:r>
            <a:endParaRPr lang="en-US" sz="3600" b="1" i="1"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400" dirty="0" smtClean="0"/>
              <a:t>Know	    </a:t>
            </a:r>
          </a:p>
          <a:p>
            <a:r>
              <a:rPr lang="en-US" sz="4400" dirty="0" smtClean="0"/>
              <a:t>Wonder</a:t>
            </a:r>
          </a:p>
          <a:p>
            <a:pPr>
              <a:buNone/>
            </a:pPr>
            <a:endParaRPr lang="en-US" sz="1600" dirty="0" smtClean="0"/>
          </a:p>
          <a:p>
            <a:r>
              <a:rPr lang="en-US" sz="4400" dirty="0" smtClean="0">
                <a:solidFill>
                  <a:srgbClr val="FF0000"/>
                </a:solidFill>
              </a:rPr>
              <a:t>Learned</a:t>
            </a:r>
          </a:p>
          <a:p>
            <a:pPr>
              <a:buNone/>
            </a:pPr>
            <a:endParaRPr lang="en-US" sz="2800" dirty="0" smtClean="0"/>
          </a:p>
          <a:p>
            <a:r>
              <a:rPr lang="en-US" sz="4400" dirty="0" smtClean="0">
                <a:solidFill>
                  <a:srgbClr val="FF0000"/>
                </a:solidFill>
              </a:rPr>
              <a:t>Still want to know</a:t>
            </a:r>
            <a:endParaRPr lang="en-US" sz="4400" dirty="0">
              <a:solidFill>
                <a:srgbClr val="FF0000"/>
              </a:solidFill>
            </a:endParaRPr>
          </a:p>
        </p:txBody>
      </p:sp>
      <p:cxnSp>
        <p:nvCxnSpPr>
          <p:cNvPr id="5" name="Straight Connector 4"/>
          <p:cNvCxnSpPr/>
          <p:nvPr/>
        </p:nvCxnSpPr>
        <p:spPr>
          <a:xfrm>
            <a:off x="2514600" y="2209800"/>
            <a:ext cx="6172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71800" y="2971800"/>
            <a:ext cx="5791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76600" y="4419600"/>
            <a:ext cx="5410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6600" y="3810000"/>
            <a:ext cx="541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6019800"/>
            <a:ext cx="7924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181600" y="5410200"/>
            <a:ext cx="35814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610600" y="1600200"/>
            <a:ext cx="22860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Left Brace 18"/>
          <p:cNvSpPr/>
          <p:nvPr/>
        </p:nvSpPr>
        <p:spPr>
          <a:xfrm>
            <a:off x="2819400" y="3352800"/>
            <a:ext cx="304800" cy="1219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3" name="Title 1"/>
          <p:cNvSpPr>
            <a:spLocks noGrp="1"/>
          </p:cNvSpPr>
          <p:nvPr>
            <p:ph type="title"/>
          </p:nvPr>
        </p:nvSpPr>
        <p:spPr>
          <a:xfrm>
            <a:off x="304800" y="274638"/>
            <a:ext cx="8382000" cy="1143000"/>
          </a:xfrm>
        </p:spPr>
        <p:txBody>
          <a:bodyPr>
            <a:normAutofit fontScale="90000"/>
          </a:bodyPr>
          <a:lstStyle/>
          <a:p>
            <a:r>
              <a:rPr lang="en-US" dirty="0" smtClean="0"/>
              <a:t>KWLS Chart – Differentiated Instruction</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534400" cy="685800"/>
          </a:xfrm>
        </p:spPr>
        <p:txBody>
          <a:bodyPr/>
          <a:lstStyle/>
          <a:p>
            <a:pPr algn="ctr">
              <a:buNone/>
            </a:pPr>
            <a:r>
              <a:rPr lang="en-US" sz="2800" b="1" dirty="0" smtClean="0"/>
              <a:t>Dr. Jonathon A. Gould </a:t>
            </a:r>
            <a:r>
              <a:rPr lang="en-US" sz="2800" b="1" dirty="0" smtClean="0">
                <a:sym typeface="Wingdings" pitchFamily="2" charset="2"/>
              </a:rPr>
              <a:t> </a:t>
            </a:r>
            <a:r>
              <a:rPr lang="en-US" sz="2800" b="1" dirty="0" smtClean="0">
                <a:sym typeface="Wingdings" pitchFamily="2" charset="2"/>
                <a:hlinkClick r:id="rId2"/>
              </a:rPr>
              <a:t>JAGould@SVSU.Edu</a:t>
            </a:r>
            <a:r>
              <a:rPr lang="en-US" sz="2800" b="1" dirty="0" smtClean="0">
                <a:sym typeface="Wingdings" pitchFamily="2" charset="2"/>
              </a:rPr>
              <a:t> </a:t>
            </a:r>
            <a:endParaRPr lang="en-US" sz="2800" b="1" dirty="0" smtClean="0">
              <a:solidFill>
                <a:srgbClr val="FF0000"/>
              </a:solidFill>
            </a:endParaRPr>
          </a:p>
        </p:txBody>
      </p:sp>
      <p:sp>
        <p:nvSpPr>
          <p:cNvPr id="4" name="TextBox 3"/>
          <p:cNvSpPr txBox="1"/>
          <p:nvPr/>
        </p:nvSpPr>
        <p:spPr>
          <a:xfrm>
            <a:off x="152400" y="5334000"/>
            <a:ext cx="8839200" cy="1384995"/>
          </a:xfrm>
          <a:prstGeom prst="rect">
            <a:avLst/>
          </a:prstGeom>
          <a:noFill/>
        </p:spPr>
        <p:txBody>
          <a:bodyPr wrap="square" rtlCol="0">
            <a:spAutoFit/>
          </a:bodyPr>
          <a:lstStyle/>
          <a:p>
            <a:r>
              <a:rPr lang="en-US" sz="2800" i="1" dirty="0" smtClean="0"/>
              <a:t>I wish to thank each and every one of you, for YOU are the reason this Professional Development was both magical and meaningful! I wish you success this school year </a:t>
            </a:r>
            <a:r>
              <a:rPr lang="en-US" sz="2800" i="1" dirty="0" smtClean="0">
                <a:sym typeface="Wingdings" pitchFamily="2" charset="2"/>
              </a:rPr>
              <a:t>                </a:t>
            </a:r>
            <a:endParaRPr lang="en-US" sz="2800" i="1" dirty="0">
              <a:solidFill>
                <a:srgbClr val="FF0000"/>
              </a:solidFill>
            </a:endParaRPr>
          </a:p>
        </p:txBody>
      </p:sp>
      <p:pic>
        <p:nvPicPr>
          <p:cNvPr id="2" name="Picture 4" descr="http://t1.gstatic.com/images?q=tbn:ANd9GcSeFmiRVBAsG5AZTzQsOEIUCpXz81hYa9ez6ab2qYTLo6Ix9iTznQ"/>
          <p:cNvPicPr>
            <a:picLocks noChangeAspect="1" noChangeArrowheads="1"/>
          </p:cNvPicPr>
          <p:nvPr/>
        </p:nvPicPr>
        <p:blipFill>
          <a:blip r:embed="rId3" cstate="print"/>
          <a:srcRect/>
          <a:stretch>
            <a:fillRect/>
          </a:stretch>
        </p:blipFill>
        <p:spPr bwMode="auto">
          <a:xfrm>
            <a:off x="2057400" y="1357476"/>
            <a:ext cx="5105400" cy="3824124"/>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smtClean="0"/>
              <a:t>Extras – Time Permitting</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pPr lvl="1" algn="l" rtl="0">
              <a:spcBef>
                <a:spcPct val="0"/>
              </a:spcBef>
            </a:pPr>
            <a:r>
              <a:rPr lang="en-US" sz="3200" b="1" dirty="0" smtClean="0">
                <a:latin typeface="Arial" pitchFamily="34" charset="0"/>
                <a:cs typeface="Arial" pitchFamily="34" charset="0"/>
              </a:rPr>
              <a:t>Base Five</a:t>
            </a:r>
            <a:endParaRPr lang="en-US" sz="3200" b="1" dirty="0"/>
          </a:p>
        </p:txBody>
      </p:sp>
      <p:sp>
        <p:nvSpPr>
          <p:cNvPr id="3" name="Content Placeholder 2"/>
          <p:cNvSpPr>
            <a:spLocks noGrp="1"/>
          </p:cNvSpPr>
          <p:nvPr>
            <p:ph idx="1"/>
          </p:nvPr>
        </p:nvSpPr>
        <p:spPr>
          <a:xfrm>
            <a:off x="76200" y="1219200"/>
            <a:ext cx="8991600" cy="5486400"/>
          </a:xfrm>
        </p:spPr>
        <p:txBody>
          <a:bodyPr>
            <a:normAutofit/>
          </a:bodyPr>
          <a:lstStyle/>
          <a:p>
            <a:r>
              <a:rPr lang="en-US" sz="2800" dirty="0" smtClean="0">
                <a:latin typeface="Arial" pitchFamily="34" charset="0"/>
                <a:cs typeface="Arial" pitchFamily="34" charset="0"/>
              </a:rPr>
              <a:t>Base five contains the numerals </a:t>
            </a:r>
            <a:r>
              <a:rPr lang="en-US" sz="2400" dirty="0" smtClean="0">
                <a:latin typeface="Arial" pitchFamily="34" charset="0"/>
                <a:cs typeface="Arial" pitchFamily="34" charset="0"/>
              </a:rPr>
              <a:t>(0, 1, 2, 3, 4)</a:t>
            </a:r>
            <a:r>
              <a:rPr lang="en-US" sz="2800" dirty="0" smtClean="0">
                <a:latin typeface="Arial" pitchFamily="34" charset="0"/>
                <a:cs typeface="Arial" pitchFamily="34" charset="0"/>
              </a:rPr>
              <a:t>, just as base ten contains the numerals </a:t>
            </a:r>
            <a:r>
              <a:rPr lang="en-US" sz="2400" dirty="0" smtClean="0">
                <a:latin typeface="Arial" pitchFamily="34" charset="0"/>
                <a:cs typeface="Arial" pitchFamily="34" charset="0"/>
              </a:rPr>
              <a:t>(0, 1, 2, 3, 4, 5, 6, 7, 8, 9)</a:t>
            </a:r>
            <a:endParaRPr lang="en-US" sz="2800" dirty="0" smtClean="0">
              <a:latin typeface="Arial" pitchFamily="34" charset="0"/>
              <a:cs typeface="Arial" pitchFamily="34" charset="0"/>
            </a:endParaRPr>
          </a:p>
          <a:p>
            <a:pPr lvl="2"/>
            <a:r>
              <a:rPr lang="en-US" dirty="0" smtClean="0">
                <a:latin typeface="Arial" pitchFamily="34" charset="0"/>
                <a:cs typeface="Arial" pitchFamily="34" charset="0"/>
              </a:rPr>
              <a:t>Let’s Count to 15 in Base Five</a:t>
            </a:r>
          </a:p>
          <a:p>
            <a:pPr lvl="2"/>
            <a:r>
              <a:rPr lang="en-US" dirty="0" smtClean="0">
                <a:latin typeface="Arial" pitchFamily="34" charset="0"/>
                <a:cs typeface="Arial" pitchFamily="34" charset="0"/>
              </a:rPr>
              <a:t>Problems:</a:t>
            </a:r>
          </a:p>
          <a:p>
            <a:pPr marL="1124712" lvl="2" indent="-457200">
              <a:buFont typeface="+mj-lt"/>
              <a:buAutoNum type="arabicPeriod"/>
            </a:pPr>
            <a:r>
              <a:rPr lang="en-US" dirty="0" smtClean="0">
                <a:latin typeface="Arial" pitchFamily="34" charset="0"/>
                <a:cs typeface="Arial" pitchFamily="34" charset="0"/>
              </a:rPr>
              <a:t>Write the first 25 counting numbers in base five.</a:t>
            </a:r>
          </a:p>
          <a:p>
            <a:pPr marL="1124712" lvl="2" indent="-457200">
              <a:buFont typeface="+mj-lt"/>
              <a:buAutoNum type="arabicPeriod"/>
            </a:pPr>
            <a:r>
              <a:rPr lang="en-US" dirty="0" smtClean="0">
                <a:latin typeface="Arial" pitchFamily="34" charset="0"/>
                <a:cs typeface="Arial" pitchFamily="34" charset="0"/>
              </a:rPr>
              <a:t>Write the following base five numbers in base ten</a:t>
            </a:r>
          </a:p>
          <a:p>
            <a:pPr marL="1399032" lvl="3" indent="-457200">
              <a:buFont typeface="+mj-lt"/>
              <a:buAutoNum type="alphaLcParenR"/>
            </a:pPr>
            <a:r>
              <a:rPr lang="en-US" dirty="0" smtClean="0">
                <a:latin typeface="Arial" pitchFamily="34" charset="0"/>
                <a:cs typeface="Arial" pitchFamily="34" charset="0"/>
              </a:rPr>
              <a:t>213</a:t>
            </a:r>
            <a:r>
              <a:rPr lang="en-US" baseline="-25000" dirty="0" smtClean="0">
                <a:latin typeface="Arial" pitchFamily="34" charset="0"/>
                <a:cs typeface="Arial" pitchFamily="34" charset="0"/>
              </a:rPr>
              <a:t>5</a:t>
            </a:r>
          </a:p>
          <a:p>
            <a:pPr marL="1399032" lvl="3" indent="-457200">
              <a:buFont typeface="+mj-lt"/>
              <a:buAutoNum type="alphaLcParenR"/>
            </a:pPr>
            <a:r>
              <a:rPr lang="en-US" dirty="0" smtClean="0">
                <a:latin typeface="Arial" pitchFamily="34" charset="0"/>
                <a:cs typeface="Arial" pitchFamily="34" charset="0"/>
              </a:rPr>
              <a:t>1000</a:t>
            </a:r>
            <a:r>
              <a:rPr lang="en-US" baseline="-25000" dirty="0" smtClean="0">
                <a:latin typeface="Arial" pitchFamily="34" charset="0"/>
                <a:cs typeface="Arial" pitchFamily="34" charset="0"/>
              </a:rPr>
              <a:t>5</a:t>
            </a:r>
            <a:endParaRPr lang="en-US" dirty="0" smtClean="0">
              <a:latin typeface="Arial" pitchFamily="34" charset="0"/>
              <a:cs typeface="Arial" pitchFamily="34" charset="0"/>
            </a:endParaRPr>
          </a:p>
          <a:p>
            <a:pPr marL="1399032" lvl="3" indent="-457200">
              <a:buFont typeface="+mj-lt"/>
              <a:buAutoNum type="alphaLcParenR"/>
            </a:pPr>
            <a:r>
              <a:rPr lang="en-US" dirty="0" smtClean="0">
                <a:latin typeface="Arial" pitchFamily="34" charset="0"/>
                <a:cs typeface="Arial" pitchFamily="34" charset="0"/>
              </a:rPr>
              <a:t>21432</a:t>
            </a:r>
            <a:r>
              <a:rPr lang="en-US" baseline="-25000" dirty="0" smtClean="0">
                <a:latin typeface="Arial" pitchFamily="34" charset="0"/>
                <a:cs typeface="Arial" pitchFamily="34" charset="0"/>
              </a:rPr>
              <a:t>5</a:t>
            </a:r>
            <a:endParaRPr lang="en-US" dirty="0" smtClean="0">
              <a:latin typeface="Arial" pitchFamily="34" charset="0"/>
              <a:cs typeface="Arial" pitchFamily="34" charset="0"/>
            </a:endParaRPr>
          </a:p>
          <a:p>
            <a:pPr marL="1124712" lvl="2" indent="-457200">
              <a:buFont typeface="+mj-lt"/>
              <a:buAutoNum type="arabicPeriod"/>
            </a:pPr>
            <a:r>
              <a:rPr lang="en-US" dirty="0" smtClean="0">
                <a:latin typeface="Arial" pitchFamily="34" charset="0"/>
                <a:cs typeface="Arial" pitchFamily="34" charset="0"/>
              </a:rPr>
              <a:t>Write the following base ten numbers in base five:</a:t>
            </a:r>
          </a:p>
          <a:p>
            <a:pPr marL="1399032" lvl="3" indent="-457200">
              <a:buFont typeface="+mj-lt"/>
              <a:buAutoNum type="alphaLcParenR"/>
            </a:pPr>
            <a:r>
              <a:rPr lang="en-US" dirty="0" smtClean="0">
                <a:latin typeface="Arial" pitchFamily="34" charset="0"/>
                <a:cs typeface="Arial" pitchFamily="34" charset="0"/>
              </a:rPr>
              <a:t>46</a:t>
            </a:r>
          </a:p>
          <a:p>
            <a:pPr marL="1399032" lvl="3" indent="-457200">
              <a:buFont typeface="+mj-lt"/>
              <a:buAutoNum type="alphaLcParenR"/>
            </a:pPr>
            <a:r>
              <a:rPr lang="en-US" dirty="0" smtClean="0">
                <a:latin typeface="Arial" pitchFamily="34" charset="0"/>
                <a:cs typeface="Arial" pitchFamily="34" charset="0"/>
              </a:rPr>
              <a:t>319</a:t>
            </a:r>
          </a:p>
          <a:p>
            <a:pPr marL="1399032" lvl="3" indent="-457200">
              <a:buFont typeface="+mj-lt"/>
              <a:buAutoNum type="alphaLcParenR"/>
            </a:pPr>
            <a:r>
              <a:rPr lang="en-US" dirty="0" smtClean="0">
                <a:latin typeface="Arial" pitchFamily="34" charset="0"/>
                <a:cs typeface="Arial" pitchFamily="34" charset="0"/>
              </a:rPr>
              <a:t>1000</a:t>
            </a:r>
          </a:p>
          <a:p>
            <a:pPr marL="1124712" lvl="2" indent="-457200">
              <a:buFont typeface="+mj-lt"/>
              <a:buAutoNum type="arabicPeriod"/>
            </a:pPr>
            <a:endParaRPr lang="en-US"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rutters.com/wp-content/uploads/2011/05/dollar-bill.jpg"/>
          <p:cNvPicPr>
            <a:picLocks noChangeAspect="1" noChangeArrowheads="1"/>
          </p:cNvPicPr>
          <p:nvPr/>
        </p:nvPicPr>
        <p:blipFill>
          <a:blip r:embed="rId2" cstate="print"/>
          <a:srcRect/>
          <a:stretch>
            <a:fillRect/>
          </a:stretch>
        </p:blipFill>
        <p:spPr bwMode="auto">
          <a:xfrm>
            <a:off x="7086600" y="1828800"/>
            <a:ext cx="1752600" cy="752892"/>
          </a:xfrm>
          <a:prstGeom prst="rect">
            <a:avLst/>
          </a:prstGeom>
          <a:noFill/>
        </p:spPr>
      </p:pic>
      <p:pic>
        <p:nvPicPr>
          <p:cNvPr id="1028" name="Picture 4" descr="http://www.atlco.com/blog/wp-content/uploads/2008/10/us-currency-ten-dollar-series-2004a.jpg"/>
          <p:cNvPicPr>
            <a:picLocks noChangeAspect="1" noChangeArrowheads="1"/>
          </p:cNvPicPr>
          <p:nvPr/>
        </p:nvPicPr>
        <p:blipFill>
          <a:blip r:embed="rId3" cstate="print"/>
          <a:srcRect/>
          <a:stretch>
            <a:fillRect/>
          </a:stretch>
        </p:blipFill>
        <p:spPr bwMode="auto">
          <a:xfrm>
            <a:off x="4953000" y="1828800"/>
            <a:ext cx="1752600" cy="740473"/>
          </a:xfrm>
          <a:prstGeom prst="rect">
            <a:avLst/>
          </a:prstGeom>
          <a:noFill/>
        </p:spPr>
      </p:pic>
      <p:pic>
        <p:nvPicPr>
          <p:cNvPr id="1030" name="Picture 6" descr="http://www.thenader.com/wp-content/uploads/2012/01/100-Dollar-Bill1.jpg"/>
          <p:cNvPicPr>
            <a:picLocks noChangeAspect="1" noChangeArrowheads="1"/>
          </p:cNvPicPr>
          <p:nvPr/>
        </p:nvPicPr>
        <p:blipFill>
          <a:blip r:embed="rId4" cstate="print"/>
          <a:srcRect/>
          <a:stretch>
            <a:fillRect/>
          </a:stretch>
        </p:blipFill>
        <p:spPr bwMode="auto">
          <a:xfrm>
            <a:off x="2819400" y="1828800"/>
            <a:ext cx="1766224" cy="762000"/>
          </a:xfrm>
          <a:prstGeom prst="rect">
            <a:avLst/>
          </a:prstGeom>
          <a:noFill/>
        </p:spPr>
      </p:pic>
      <p:pic>
        <p:nvPicPr>
          <p:cNvPr id="1032" name="Picture 8" descr="http://dailycapitalist.com/wp-content/uploads/2009/10/1000-dollar-bill.jpg"/>
          <p:cNvPicPr>
            <a:picLocks noChangeAspect="1" noChangeArrowheads="1"/>
          </p:cNvPicPr>
          <p:nvPr/>
        </p:nvPicPr>
        <p:blipFill>
          <a:blip r:embed="rId5" cstate="print"/>
          <a:srcRect/>
          <a:stretch>
            <a:fillRect/>
          </a:stretch>
        </p:blipFill>
        <p:spPr bwMode="auto">
          <a:xfrm>
            <a:off x="381000" y="1828800"/>
            <a:ext cx="1981199" cy="838200"/>
          </a:xfrm>
          <a:prstGeom prst="rect">
            <a:avLst/>
          </a:prstGeom>
          <a:noFill/>
        </p:spPr>
      </p:pic>
      <p:pic>
        <p:nvPicPr>
          <p:cNvPr id="1034" name="Picture 10" descr="http://canyoumakechange.com/canyoumakechange.jpg"/>
          <p:cNvPicPr>
            <a:picLocks noChangeAspect="1" noChangeArrowheads="1"/>
          </p:cNvPicPr>
          <p:nvPr/>
        </p:nvPicPr>
        <p:blipFill>
          <a:blip r:embed="rId6" cstate="print"/>
          <a:srcRect/>
          <a:stretch>
            <a:fillRect/>
          </a:stretch>
        </p:blipFill>
        <p:spPr bwMode="auto">
          <a:xfrm>
            <a:off x="2819400" y="5105400"/>
            <a:ext cx="1828800" cy="777240"/>
          </a:xfrm>
          <a:prstGeom prst="rect">
            <a:avLst/>
          </a:prstGeom>
          <a:noFill/>
        </p:spPr>
      </p:pic>
      <p:pic>
        <p:nvPicPr>
          <p:cNvPr id="7" name="Picture 2" descr="http://www.rutters.com/wp-content/uploads/2011/05/dollar-bill.jpg"/>
          <p:cNvPicPr>
            <a:picLocks noChangeAspect="1" noChangeArrowheads="1"/>
          </p:cNvPicPr>
          <p:nvPr/>
        </p:nvPicPr>
        <p:blipFill>
          <a:blip r:embed="rId2" cstate="print"/>
          <a:srcRect/>
          <a:stretch>
            <a:fillRect/>
          </a:stretch>
        </p:blipFill>
        <p:spPr bwMode="auto">
          <a:xfrm>
            <a:off x="7086600" y="5105400"/>
            <a:ext cx="1752600" cy="752892"/>
          </a:xfrm>
          <a:prstGeom prst="rect">
            <a:avLst/>
          </a:prstGeom>
          <a:noFill/>
        </p:spPr>
      </p:pic>
      <p:pic>
        <p:nvPicPr>
          <p:cNvPr id="1036" name="Picture 12" descr="http://www.valdosta.edu/~lomartin/fivedollarbill.jpg"/>
          <p:cNvPicPr>
            <a:picLocks noChangeAspect="1" noChangeArrowheads="1"/>
          </p:cNvPicPr>
          <p:nvPr/>
        </p:nvPicPr>
        <p:blipFill>
          <a:blip r:embed="rId7" cstate="print"/>
          <a:srcRect/>
          <a:stretch>
            <a:fillRect/>
          </a:stretch>
        </p:blipFill>
        <p:spPr bwMode="auto">
          <a:xfrm>
            <a:off x="4967514" y="5105400"/>
            <a:ext cx="1814286" cy="762000"/>
          </a:xfrm>
          <a:prstGeom prst="rect">
            <a:avLst/>
          </a:prstGeom>
          <a:noFill/>
        </p:spPr>
      </p:pic>
      <p:pic>
        <p:nvPicPr>
          <p:cNvPr id="1037" name="Picture 13" descr="C:\Documents and Settings\jagould\Local Settings\Temporary Internet Files\Content.IE5\YL4L7E12\MC900389428[1].wmf"/>
          <p:cNvPicPr>
            <a:picLocks noChangeAspect="1" noChangeArrowheads="1"/>
          </p:cNvPicPr>
          <p:nvPr/>
        </p:nvPicPr>
        <p:blipFill>
          <a:blip r:embed="rId8" cstate="print"/>
          <a:srcRect/>
          <a:stretch>
            <a:fillRect/>
          </a:stretch>
        </p:blipFill>
        <p:spPr bwMode="auto">
          <a:xfrm>
            <a:off x="457200" y="5029200"/>
            <a:ext cx="1905000" cy="838200"/>
          </a:xfrm>
          <a:prstGeom prst="rect">
            <a:avLst/>
          </a:prstGeom>
          <a:noFill/>
        </p:spPr>
      </p:pic>
      <p:sp>
        <p:nvSpPr>
          <p:cNvPr id="10" name="TextBox 9"/>
          <p:cNvSpPr txBox="1"/>
          <p:nvPr/>
        </p:nvSpPr>
        <p:spPr>
          <a:xfrm>
            <a:off x="533400" y="5105400"/>
            <a:ext cx="685800" cy="369332"/>
          </a:xfrm>
          <a:prstGeom prst="rect">
            <a:avLst/>
          </a:prstGeom>
          <a:noFill/>
        </p:spPr>
        <p:txBody>
          <a:bodyPr wrap="square" rtlCol="0">
            <a:spAutoFit/>
          </a:bodyPr>
          <a:lstStyle/>
          <a:p>
            <a:r>
              <a:rPr lang="en-US" b="1" dirty="0" smtClean="0">
                <a:solidFill>
                  <a:prstClr val="black"/>
                </a:solidFill>
                <a:latin typeface="Arial" pitchFamily="34" charset="0"/>
                <a:cs typeface="Arial" pitchFamily="34" charset="0"/>
              </a:rPr>
              <a:t>125</a:t>
            </a:r>
            <a:endParaRPr lang="en-US" b="1" dirty="0">
              <a:solidFill>
                <a:prstClr val="black"/>
              </a:solidFill>
              <a:latin typeface="Arial" pitchFamily="34" charset="0"/>
              <a:cs typeface="Arial" pitchFamily="34" charset="0"/>
            </a:endParaRPr>
          </a:p>
        </p:txBody>
      </p:sp>
      <p:sp>
        <p:nvSpPr>
          <p:cNvPr id="11" name="TextBox 10"/>
          <p:cNvSpPr txBox="1"/>
          <p:nvPr/>
        </p:nvSpPr>
        <p:spPr>
          <a:xfrm>
            <a:off x="1752600" y="5498068"/>
            <a:ext cx="685800" cy="369332"/>
          </a:xfrm>
          <a:prstGeom prst="rect">
            <a:avLst/>
          </a:prstGeom>
          <a:noFill/>
        </p:spPr>
        <p:txBody>
          <a:bodyPr wrap="square" rtlCol="0">
            <a:spAutoFit/>
          </a:bodyPr>
          <a:lstStyle/>
          <a:p>
            <a:r>
              <a:rPr lang="en-US" b="1" dirty="0" smtClean="0">
                <a:solidFill>
                  <a:prstClr val="black"/>
                </a:solidFill>
                <a:latin typeface="Arial" pitchFamily="34" charset="0"/>
                <a:cs typeface="Arial" pitchFamily="34" charset="0"/>
              </a:rPr>
              <a:t>125</a:t>
            </a:r>
            <a:endParaRPr lang="en-US" b="1" dirty="0">
              <a:solidFill>
                <a:prstClr val="black"/>
              </a:solidFill>
              <a:latin typeface="Arial" pitchFamily="34" charset="0"/>
              <a:cs typeface="Arial" pitchFamily="34" charset="0"/>
            </a:endParaRPr>
          </a:p>
        </p:txBody>
      </p:sp>
      <p:sp>
        <p:nvSpPr>
          <p:cNvPr id="12" name="TextBox 11"/>
          <p:cNvSpPr txBox="1"/>
          <p:nvPr/>
        </p:nvSpPr>
        <p:spPr>
          <a:xfrm>
            <a:off x="533400" y="5498068"/>
            <a:ext cx="685800" cy="369332"/>
          </a:xfrm>
          <a:prstGeom prst="rect">
            <a:avLst/>
          </a:prstGeom>
          <a:noFill/>
        </p:spPr>
        <p:txBody>
          <a:bodyPr wrap="square" rtlCol="0">
            <a:spAutoFit/>
          </a:bodyPr>
          <a:lstStyle/>
          <a:p>
            <a:r>
              <a:rPr lang="en-US" b="1" dirty="0" smtClean="0">
                <a:solidFill>
                  <a:prstClr val="black"/>
                </a:solidFill>
                <a:latin typeface="Arial" pitchFamily="34" charset="0"/>
                <a:cs typeface="Arial" pitchFamily="34" charset="0"/>
              </a:rPr>
              <a:t>125</a:t>
            </a:r>
            <a:endParaRPr lang="en-US" b="1" dirty="0">
              <a:solidFill>
                <a:prstClr val="black"/>
              </a:solidFill>
              <a:latin typeface="Arial" pitchFamily="34" charset="0"/>
              <a:cs typeface="Arial" pitchFamily="34" charset="0"/>
            </a:endParaRPr>
          </a:p>
        </p:txBody>
      </p:sp>
      <p:sp>
        <p:nvSpPr>
          <p:cNvPr id="13" name="TextBox 12"/>
          <p:cNvSpPr txBox="1"/>
          <p:nvPr/>
        </p:nvSpPr>
        <p:spPr>
          <a:xfrm>
            <a:off x="1752600" y="5105400"/>
            <a:ext cx="685800" cy="369332"/>
          </a:xfrm>
          <a:prstGeom prst="rect">
            <a:avLst/>
          </a:prstGeom>
          <a:noFill/>
        </p:spPr>
        <p:txBody>
          <a:bodyPr wrap="square" rtlCol="0">
            <a:spAutoFit/>
          </a:bodyPr>
          <a:lstStyle/>
          <a:p>
            <a:r>
              <a:rPr lang="en-US" b="1" dirty="0" smtClean="0">
                <a:solidFill>
                  <a:prstClr val="black"/>
                </a:solidFill>
                <a:latin typeface="Arial" pitchFamily="34" charset="0"/>
                <a:cs typeface="Arial" pitchFamily="34" charset="0"/>
              </a:rPr>
              <a:t>125</a:t>
            </a:r>
            <a:endParaRPr lang="en-US" b="1" dirty="0">
              <a:solidFill>
                <a:prstClr val="black"/>
              </a:solidFill>
              <a:latin typeface="Arial" pitchFamily="34" charset="0"/>
              <a:cs typeface="Arial" pitchFamily="34" charset="0"/>
            </a:endParaRPr>
          </a:p>
        </p:txBody>
      </p:sp>
      <p:pic>
        <p:nvPicPr>
          <p:cNvPr id="1039" name="Picture 15" descr="http://paulocoelhoblog.com/wp-content/uploads/2012/03/einstein.jpg"/>
          <p:cNvPicPr>
            <a:picLocks noChangeAspect="1" noChangeArrowheads="1"/>
          </p:cNvPicPr>
          <p:nvPr/>
        </p:nvPicPr>
        <p:blipFill>
          <a:blip r:embed="rId9" cstate="print"/>
          <a:srcRect/>
          <a:stretch>
            <a:fillRect/>
          </a:stretch>
        </p:blipFill>
        <p:spPr bwMode="auto">
          <a:xfrm>
            <a:off x="1201742" y="5105400"/>
            <a:ext cx="550858" cy="685800"/>
          </a:xfrm>
          <a:prstGeom prst="rect">
            <a:avLst/>
          </a:prstGeom>
          <a:noFill/>
        </p:spPr>
      </p:pic>
      <p:sp>
        <p:nvSpPr>
          <p:cNvPr id="15" name="TextBox 14"/>
          <p:cNvSpPr txBox="1"/>
          <p:nvPr/>
        </p:nvSpPr>
        <p:spPr>
          <a:xfrm>
            <a:off x="2286000" y="381000"/>
            <a:ext cx="4267200" cy="584775"/>
          </a:xfrm>
          <a:prstGeom prst="rect">
            <a:avLst/>
          </a:prstGeom>
          <a:noFill/>
        </p:spPr>
        <p:txBody>
          <a:bodyPr wrap="square" rtlCol="0">
            <a:spAutoFit/>
          </a:bodyPr>
          <a:lstStyle/>
          <a:p>
            <a:pPr algn="ctr"/>
            <a:r>
              <a:rPr lang="en-US" sz="3200" dirty="0" smtClean="0">
                <a:solidFill>
                  <a:prstClr val="black"/>
                </a:solidFill>
                <a:latin typeface="Arial" pitchFamily="34" charset="0"/>
                <a:cs typeface="Arial" pitchFamily="34" charset="0"/>
              </a:rPr>
              <a:t>Base Ten</a:t>
            </a:r>
            <a:endParaRPr lang="en-US" sz="3200" dirty="0">
              <a:solidFill>
                <a:prstClr val="black"/>
              </a:solidFill>
              <a:latin typeface="Arial" pitchFamily="34" charset="0"/>
              <a:cs typeface="Arial" pitchFamily="34" charset="0"/>
            </a:endParaRPr>
          </a:p>
        </p:txBody>
      </p:sp>
      <p:sp>
        <p:nvSpPr>
          <p:cNvPr id="16" name="TextBox 15"/>
          <p:cNvSpPr txBox="1"/>
          <p:nvPr/>
        </p:nvSpPr>
        <p:spPr>
          <a:xfrm>
            <a:off x="2286000" y="3505200"/>
            <a:ext cx="4267200" cy="584775"/>
          </a:xfrm>
          <a:prstGeom prst="rect">
            <a:avLst/>
          </a:prstGeom>
          <a:noFill/>
        </p:spPr>
        <p:txBody>
          <a:bodyPr wrap="square" rtlCol="0">
            <a:spAutoFit/>
          </a:bodyPr>
          <a:lstStyle/>
          <a:p>
            <a:pPr algn="ctr"/>
            <a:r>
              <a:rPr lang="en-US" sz="3200" dirty="0" smtClean="0">
                <a:solidFill>
                  <a:prstClr val="black"/>
                </a:solidFill>
                <a:latin typeface="Arial" pitchFamily="34" charset="0"/>
                <a:cs typeface="Arial" pitchFamily="34" charset="0"/>
              </a:rPr>
              <a:t>Base Five</a:t>
            </a:r>
            <a:endParaRPr lang="en-US" sz="3200" dirty="0">
              <a:solidFill>
                <a:prstClr val="black"/>
              </a:solidFill>
              <a:latin typeface="Arial" pitchFamily="34" charset="0"/>
              <a:cs typeface="Arial" pitchFamily="34" charset="0"/>
            </a:endParaRPr>
          </a:p>
        </p:txBody>
      </p:sp>
      <p:cxnSp>
        <p:nvCxnSpPr>
          <p:cNvPr id="18" name="Straight Connector 17"/>
          <p:cNvCxnSpPr/>
          <p:nvPr/>
        </p:nvCxnSpPr>
        <p:spPr>
          <a:xfrm>
            <a:off x="0" y="3352800"/>
            <a:ext cx="9144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81000" y="990600"/>
            <a:ext cx="8534400" cy="923330"/>
          </a:xfrm>
          <a:prstGeom prst="rect">
            <a:avLst/>
          </a:prstGeom>
          <a:noFill/>
        </p:spPr>
        <p:txBody>
          <a:bodyPr wrap="square" rtlCol="0">
            <a:spAutoFit/>
          </a:bodyPr>
          <a:lstStyle/>
          <a:p>
            <a:r>
              <a:rPr lang="en-US" sz="5400" dirty="0" smtClean="0">
                <a:solidFill>
                  <a:prstClr val="black"/>
                </a:solidFill>
                <a:latin typeface="Arial" pitchFamily="34" charset="0"/>
                <a:cs typeface="Arial" pitchFamily="34" charset="0"/>
              </a:rPr>
              <a:t>     4          0         3         2</a:t>
            </a:r>
            <a:endParaRPr lang="en-US" sz="5400" dirty="0">
              <a:solidFill>
                <a:prstClr val="black"/>
              </a:solidFill>
              <a:latin typeface="Arial" pitchFamily="34" charset="0"/>
              <a:cs typeface="Arial" pitchFamily="34" charset="0"/>
            </a:endParaRPr>
          </a:p>
        </p:txBody>
      </p:sp>
      <p:sp>
        <p:nvSpPr>
          <p:cNvPr id="20" name="TextBox 19"/>
          <p:cNvSpPr txBox="1"/>
          <p:nvPr/>
        </p:nvSpPr>
        <p:spPr>
          <a:xfrm>
            <a:off x="381000" y="4105870"/>
            <a:ext cx="8534400" cy="923330"/>
          </a:xfrm>
          <a:prstGeom prst="rect">
            <a:avLst/>
          </a:prstGeom>
          <a:noFill/>
        </p:spPr>
        <p:txBody>
          <a:bodyPr wrap="square" rtlCol="0">
            <a:spAutoFit/>
          </a:bodyPr>
          <a:lstStyle/>
          <a:p>
            <a:r>
              <a:rPr lang="en-US" sz="5400" dirty="0" smtClean="0">
                <a:solidFill>
                  <a:prstClr val="black"/>
                </a:solidFill>
                <a:latin typeface="Arial" pitchFamily="34" charset="0"/>
                <a:cs typeface="Arial" pitchFamily="34" charset="0"/>
              </a:rPr>
              <a:t>     4          0         3         2 </a:t>
            </a:r>
            <a:r>
              <a:rPr lang="en-US" sz="3600" b="1" baseline="-25000" dirty="0" smtClean="0">
                <a:solidFill>
                  <a:prstClr val="black"/>
                </a:solidFill>
                <a:latin typeface="Arial" pitchFamily="34" charset="0"/>
                <a:cs typeface="Arial" pitchFamily="34" charset="0"/>
              </a:rPr>
              <a:t>5</a:t>
            </a:r>
            <a:endParaRPr lang="en-US" sz="3600" b="1" baseline="-25000" dirty="0">
              <a:solidFill>
                <a:prstClr val="black"/>
              </a:solidFill>
              <a:latin typeface="Arial" pitchFamily="34" charset="0"/>
              <a:cs typeface="Arial" pitchFamily="34" charset="0"/>
            </a:endParaRPr>
          </a:p>
        </p:txBody>
      </p:sp>
      <p:sp>
        <p:nvSpPr>
          <p:cNvPr id="21" name="Rectangle 20"/>
          <p:cNvSpPr/>
          <p:nvPr/>
        </p:nvSpPr>
        <p:spPr>
          <a:xfrm>
            <a:off x="-99742" y="6320135"/>
            <a:ext cx="9343520"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solidFill>
                  <a:srgbClr val="0070C0"/>
                </a:solidFill>
                <a:effectLst>
                  <a:outerShdw blurRad="76200" dist="50800" dir="5400000" algn="tl" rotWithShape="0">
                    <a:srgbClr val="000000">
                      <a:alpha val="65000"/>
                    </a:srgbClr>
                  </a:outerShdw>
                </a:effectLst>
              </a:rPr>
              <a:t>What would be the next “denomination-of-bill” in Base Five?</a:t>
            </a:r>
            <a:endParaRPr lang="en-US" sz="2400" b="1" spc="50" dirty="0">
              <a:ln w="11430"/>
              <a:solidFill>
                <a:srgbClr val="0070C0"/>
              </a:solidFill>
              <a:effectLst>
                <a:outerShdw blurRad="76200" dist="50800" dir="5400000" algn="tl" rotWithShape="0">
                  <a:srgbClr val="000000">
                    <a:alpha val="65000"/>
                  </a:srgbClr>
                </a:outerShdw>
              </a:effectLst>
            </a:endParaRPr>
          </a:p>
        </p:txBody>
      </p:sp>
      <p:sp>
        <p:nvSpPr>
          <p:cNvPr id="22" name="Rectangle 21"/>
          <p:cNvSpPr/>
          <p:nvPr/>
        </p:nvSpPr>
        <p:spPr>
          <a:xfrm>
            <a:off x="6145204" y="2514600"/>
            <a:ext cx="2922596" cy="1569660"/>
          </a:xfrm>
          <a:prstGeom prst="rect">
            <a:avLst/>
          </a:prstGeom>
          <a:noFill/>
        </p:spPr>
        <p:txBody>
          <a:bodyPr wrap="none" lIns="91440" tIns="45720" rIns="91440" bIns="45720">
            <a:spAutoFit/>
          </a:bodyPr>
          <a:lstStyle/>
          <a:p>
            <a:pPr algn="ctr"/>
            <a:r>
              <a:rPr lang="en-US" sz="9600" b="1" dirty="0" smtClean="0">
                <a:ln w="17780" cmpd="sng">
                  <a:solidFill>
                    <a:srgbClr val="FFFFFF"/>
                  </a:solidFill>
                  <a:prstDash val="solid"/>
                  <a:miter lim="800000"/>
                </a:ln>
                <a:solidFill>
                  <a:srgbClr val="FF0000"/>
                </a:solidFill>
                <a:effectLst>
                  <a:outerShdw blurRad="50800" algn="tl" rotWithShape="0">
                    <a:srgbClr val="000000"/>
                  </a:outerShdw>
                </a:effectLst>
                <a:latin typeface="Arial" pitchFamily="34" charset="0"/>
                <a:cs typeface="Arial" pitchFamily="34" charset="0"/>
              </a:rPr>
              <a:t>$517</a:t>
            </a:r>
            <a:endParaRPr lang="en-US" sz="9600" b="1" dirty="0">
              <a:ln w="17780" cmpd="sng">
                <a:solidFill>
                  <a:srgbClr val="FFFFFF"/>
                </a:solidFill>
                <a:prstDash val="solid"/>
                <a:miter lim="800000"/>
              </a:ln>
              <a:solidFill>
                <a:srgbClr val="FF0000"/>
              </a:solidFill>
              <a:effectLst>
                <a:outerShdw blurRad="50800" algn="tl" rotWithShape="0">
                  <a:srgbClr val="000000"/>
                </a:outerShdw>
              </a:effectLst>
              <a:latin typeface="Arial" pitchFamily="34" charset="0"/>
              <a:cs typeface="Arial" pitchFamily="34" charset="0"/>
            </a:endParaRPr>
          </a:p>
        </p:txBody>
      </p:sp>
      <p:sp>
        <p:nvSpPr>
          <p:cNvPr id="23" name="Down Arrow 22"/>
          <p:cNvSpPr/>
          <p:nvPr/>
        </p:nvSpPr>
        <p:spPr>
          <a:xfrm rot="2755464">
            <a:off x="5491745" y="3510544"/>
            <a:ext cx="762000" cy="7620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 calcmode="lin" valueType="num">
                                      <p:cBhvr additive="base">
                                        <p:cTn id="25" dur="500" fill="hold"/>
                                        <p:tgtEl>
                                          <p:spTgt spid="1032"/>
                                        </p:tgtEl>
                                        <p:attrNameLst>
                                          <p:attrName>ppt_x</p:attrName>
                                        </p:attrNameLst>
                                      </p:cBhvr>
                                      <p:tavLst>
                                        <p:tav tm="0">
                                          <p:val>
                                            <p:strVal val="#ppt_x"/>
                                          </p:val>
                                        </p:tav>
                                        <p:tav tm="100000">
                                          <p:val>
                                            <p:strVal val="#ppt_x"/>
                                          </p:val>
                                        </p:tav>
                                      </p:tavLst>
                                    </p:anim>
                                    <p:anim calcmode="lin" valueType="num">
                                      <p:cBhvr additive="base">
                                        <p:cTn id="26"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36"/>
                                        </p:tgtEl>
                                        <p:attrNameLst>
                                          <p:attrName>style.visibility</p:attrName>
                                        </p:attrNameLst>
                                      </p:cBhvr>
                                      <p:to>
                                        <p:strVal val="visible"/>
                                      </p:to>
                                    </p:set>
                                    <p:anim calcmode="lin" valueType="num">
                                      <p:cBhvr additive="base">
                                        <p:cTn id="49" dur="500" fill="hold"/>
                                        <p:tgtEl>
                                          <p:spTgt spid="1036"/>
                                        </p:tgtEl>
                                        <p:attrNameLst>
                                          <p:attrName>ppt_x</p:attrName>
                                        </p:attrNameLst>
                                      </p:cBhvr>
                                      <p:tavLst>
                                        <p:tav tm="0">
                                          <p:val>
                                            <p:strVal val="#ppt_x"/>
                                          </p:val>
                                        </p:tav>
                                        <p:tav tm="100000">
                                          <p:val>
                                            <p:strVal val="#ppt_x"/>
                                          </p:val>
                                        </p:tav>
                                      </p:tavLst>
                                    </p:anim>
                                    <p:anim calcmode="lin" valueType="num">
                                      <p:cBhvr additive="base">
                                        <p:cTn id="50"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34"/>
                                        </p:tgtEl>
                                        <p:attrNameLst>
                                          <p:attrName>style.visibility</p:attrName>
                                        </p:attrNameLst>
                                      </p:cBhvr>
                                      <p:to>
                                        <p:strVal val="visible"/>
                                      </p:to>
                                    </p:set>
                                    <p:anim calcmode="lin" valueType="num">
                                      <p:cBhvr additive="base">
                                        <p:cTn id="55" dur="500" fill="hold"/>
                                        <p:tgtEl>
                                          <p:spTgt spid="1034"/>
                                        </p:tgtEl>
                                        <p:attrNameLst>
                                          <p:attrName>ppt_x</p:attrName>
                                        </p:attrNameLst>
                                      </p:cBhvr>
                                      <p:tavLst>
                                        <p:tav tm="0">
                                          <p:val>
                                            <p:strVal val="#ppt_x"/>
                                          </p:val>
                                        </p:tav>
                                        <p:tav tm="100000">
                                          <p:val>
                                            <p:strVal val="#ppt_x"/>
                                          </p:val>
                                        </p:tav>
                                      </p:tavLst>
                                    </p:anim>
                                    <p:anim calcmode="lin" valueType="num">
                                      <p:cBhvr additive="base">
                                        <p:cTn id="56"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037"/>
                                        </p:tgtEl>
                                        <p:attrNameLst>
                                          <p:attrName>style.visibility</p:attrName>
                                        </p:attrNameLst>
                                      </p:cBhvr>
                                      <p:to>
                                        <p:strVal val="visible"/>
                                      </p:to>
                                    </p:set>
                                    <p:anim calcmode="lin" valueType="num">
                                      <p:cBhvr additive="base">
                                        <p:cTn id="77" dur="500" fill="hold"/>
                                        <p:tgtEl>
                                          <p:spTgt spid="1037"/>
                                        </p:tgtEl>
                                        <p:attrNameLst>
                                          <p:attrName>ppt_x</p:attrName>
                                        </p:attrNameLst>
                                      </p:cBhvr>
                                      <p:tavLst>
                                        <p:tav tm="0">
                                          <p:val>
                                            <p:strVal val="#ppt_x"/>
                                          </p:val>
                                        </p:tav>
                                        <p:tav tm="100000">
                                          <p:val>
                                            <p:strVal val="#ppt_x"/>
                                          </p:val>
                                        </p:tav>
                                      </p:tavLst>
                                    </p:anim>
                                    <p:anim calcmode="lin" valueType="num">
                                      <p:cBhvr additive="base">
                                        <p:cTn id="78" dur="500" fill="hold"/>
                                        <p:tgtEl>
                                          <p:spTgt spid="1037"/>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1039"/>
                                        </p:tgtEl>
                                        <p:attrNameLst>
                                          <p:attrName>style.visibility</p:attrName>
                                        </p:attrNameLst>
                                      </p:cBhvr>
                                      <p:to>
                                        <p:strVal val="visible"/>
                                      </p:to>
                                    </p:set>
                                    <p:anim calcmode="lin" valueType="num">
                                      <p:cBhvr additive="base">
                                        <p:cTn id="81" dur="500" fill="hold"/>
                                        <p:tgtEl>
                                          <p:spTgt spid="1039"/>
                                        </p:tgtEl>
                                        <p:attrNameLst>
                                          <p:attrName>ppt_x</p:attrName>
                                        </p:attrNameLst>
                                      </p:cBhvr>
                                      <p:tavLst>
                                        <p:tav tm="0">
                                          <p:val>
                                            <p:strVal val="#ppt_x"/>
                                          </p:val>
                                        </p:tav>
                                        <p:tav tm="100000">
                                          <p:val>
                                            <p:strVal val="#ppt_x"/>
                                          </p:val>
                                        </p:tav>
                                      </p:tavLst>
                                    </p:anim>
                                    <p:anim calcmode="lin" valueType="num">
                                      <p:cBhvr additive="base">
                                        <p:cTn id="82" dur="500" fill="hold"/>
                                        <p:tgtEl>
                                          <p:spTgt spid="103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2">
                                            <p:txEl>
                                              <p:pRg st="0" end="0"/>
                                            </p:txEl>
                                          </p:spTgt>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par>
                                <p:cTn id="95" presetID="0" presetClass="path" presetSubtype="0" accel="50000" decel="50000" fill="hold" grpId="1" nodeType="withEffect">
                                  <p:stCondLst>
                                    <p:cond delay="0"/>
                                  </p:stCondLst>
                                  <p:childTnLst>
                                    <p:animMotion origin="layout" path="M 0 0 C 0.01284 -0.02035 0.0283 -0.03746 0.0342 -0.06359 C 0.03073 -0.09297 0.02066 -0.09389 0.00607 -0.1073 C -0.0283 -0.13876 0.01146 -0.10985 -0.02674 -0.13321 C -0.05799 -0.1524 -0.08785 -0.16975 -0.12084 -0.18293 C -0.14879 -0.19426 -0.17952 -0.20791 -0.19098 -0.24653 C -0.19462 -0.27289 -0.18646 -0.29625 -0.17604 -0.31822 C -0.14861 -0.37604 -0.13125 -0.39431 -0.08941 -0.43755 C -0.1283 -0.48843 -0.14896 -0.55804 -0.16858 -0.62442 C -0.18299 -0.67298 -0.17205 -0.64292 -0.20139 -0.69981 C -0.2165 -0.72895 -0.23299 -0.74213 -0.25816 -0.75161 C -0.27917 -0.7493 -0.2915 -0.7463 -0.31025 -0.74167 C -0.35018 -0.72155 -0.37257 -0.67553 -0.39098 -0.62627 C -0.41441 -0.56383 -0.43368 -0.4993 -0.43872 -0.42946 C -0.43785 -0.39685 -0.44011 -0.3462 -0.42084 -0.31822 C -0.40295 -0.29232 -0.38959 -0.28839 -0.3625 -0.27451 C -0.32969 -0.25763 -0.30591 -0.2567 -0.27448 -0.24861 C -0.24566 -0.24121 -0.21719 -0.23404 -0.18802 -0.23057 C -0.17535 -0.22687 -0.16285 -0.22641 -0.1507 -0.22063 C -0.14879 -0.17322 -0.14479 -0.16766 -0.13716 -0.12141 C -0.13403 -0.10245 -0.13195 -0.08395 -0.12674 -0.06568 C -0.12726 -0.05041 -0.12639 -0.03492 -0.1283 -0.01989 C -0.129 -0.01503 -0.13837 0.00116 -0.14167 0.00602 C -0.14618 0.01295 -0.15243 0.01851 -0.1566 0.02591 C -0.15868 0.02961 -0.1625 0.0377 -0.1625 0.0377 C -0.16198 0.03978 -0.1625 0.04302 -0.16111 0.04371 C -0.16077 0.04394 -0.15174 0.04048 -0.1507 0.03978 C -0.14306 0.03516 -0.13525 0.03007 -0.1283 0.02382 C -0.125 0.01735 -0.12032 0.01319 -0.11476 0.00995 C -0.11198 0.00833 -0.10591 0.00602 -0.10591 0.00602 C -0.09427 -0.00462 -0.08681 -0.00069 -0.06997 -0.00208 C -0.05191 -0.00647 -0.03854 -0.00532 -0.01927 -0.00393 C -0.01181 -0.00254 -0.00434 -0.00138 0.00312 0 C 0.00555 0.00047 0.01319 0.00185 0.01059 0.00185 C 0.00711 0.00185 0.00347 0.0007 0 0 Z " pathEditMode="relative" ptsTypes="fffffffffffffffffffffffffffffffffff">
                                      <p:cBhvr>
                                        <p:cTn id="96" dur="2000" fill="hold"/>
                                        <p:tgtEl>
                                          <p:spTgt spid="2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6" grpId="0"/>
      <p:bldP spid="20" grpId="0"/>
      <p:bldP spid="21" grpId="0"/>
      <p:bldP spid="21" grpId="1"/>
      <p:bldP spid="2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smtClean="0"/>
              <a:t>Quick-Write Question(s):</a:t>
            </a:r>
            <a:endParaRPr lang="en-US" dirty="0"/>
          </a:p>
        </p:txBody>
      </p:sp>
      <p:sp>
        <p:nvSpPr>
          <p:cNvPr id="3" name="Content Placeholder 2"/>
          <p:cNvSpPr>
            <a:spLocks noGrp="1"/>
          </p:cNvSpPr>
          <p:nvPr>
            <p:ph idx="1"/>
          </p:nvPr>
        </p:nvSpPr>
        <p:spPr>
          <a:xfrm>
            <a:off x="76200" y="1600200"/>
            <a:ext cx="8915400" cy="5029200"/>
          </a:xfrm>
        </p:spPr>
        <p:txBody>
          <a:bodyPr>
            <a:normAutofit/>
          </a:bodyPr>
          <a:lstStyle/>
          <a:p>
            <a:r>
              <a:rPr lang="en-US" sz="4800" dirty="0" smtClean="0"/>
              <a:t>What is a “Discipline Problem?”</a:t>
            </a:r>
          </a:p>
          <a:p>
            <a:pPr>
              <a:buNone/>
            </a:pPr>
            <a:endParaRPr lang="en-US" sz="4800" dirty="0" smtClean="0"/>
          </a:p>
          <a:p>
            <a:pPr lvl="1"/>
            <a:r>
              <a:rPr lang="en-US" sz="4800" dirty="0" smtClean="0"/>
              <a:t>Share your thoughts with the  		      people at your table</a:t>
            </a:r>
          </a:p>
        </p:txBody>
      </p:sp>
      <p:pic>
        <p:nvPicPr>
          <p:cNvPr id="4" name="Picture 2" descr="C:\Documents and Settings\jagould\Local Settings\Temporary Internet Files\Content.IE5\Q70CIO3S\MMj03033090000[1].gif"/>
          <p:cNvPicPr>
            <a:picLocks noChangeAspect="1" noChangeArrowheads="1" noCrop="1"/>
          </p:cNvPicPr>
          <p:nvPr/>
        </p:nvPicPr>
        <p:blipFill>
          <a:blip r:embed="rId2" cstate="print"/>
          <a:srcRect/>
          <a:stretch>
            <a:fillRect/>
          </a:stretch>
        </p:blipFill>
        <p:spPr bwMode="auto">
          <a:xfrm>
            <a:off x="7620000" y="304800"/>
            <a:ext cx="1016738" cy="971550"/>
          </a:xfrm>
          <a:prstGeom prst="rect">
            <a:avLst/>
          </a:prstGeom>
          <a:noFill/>
        </p:spPr>
      </p:pic>
      <p:pic>
        <p:nvPicPr>
          <p:cNvPr id="4098" name="Picture 2" descr="C:\Documents and Settings\jagould\Local Settings\Temporary Internet Files\Content.IE5\7OLXXX8Q\MM900236486[1].gif"/>
          <p:cNvPicPr>
            <a:picLocks noChangeAspect="1" noChangeArrowheads="1" noCrop="1"/>
          </p:cNvPicPr>
          <p:nvPr/>
        </p:nvPicPr>
        <p:blipFill>
          <a:blip r:embed="rId3" cstate="print"/>
          <a:srcRect/>
          <a:stretch>
            <a:fillRect/>
          </a:stretch>
        </p:blipFill>
        <p:spPr bwMode="auto">
          <a:xfrm>
            <a:off x="7924800" y="2438400"/>
            <a:ext cx="1028700" cy="1028700"/>
          </a:xfrm>
          <a:prstGeom prst="rect">
            <a:avLst/>
          </a:prstGeom>
          <a:noFill/>
        </p:spPr>
      </p:pic>
      <p:pic>
        <p:nvPicPr>
          <p:cNvPr id="4099" name="Picture 3" descr="C:\Documents and Settings\jagould\Local Settings\Temporary Internet Files\Content.IE5\MR5438D5\MM900303375[1].gif"/>
          <p:cNvPicPr>
            <a:picLocks noChangeAspect="1" noChangeArrowheads="1" noCrop="1"/>
          </p:cNvPicPr>
          <p:nvPr/>
        </p:nvPicPr>
        <p:blipFill>
          <a:blip r:embed="rId4" cstate="print"/>
          <a:srcRect/>
          <a:stretch>
            <a:fillRect/>
          </a:stretch>
        </p:blipFill>
        <p:spPr bwMode="auto">
          <a:xfrm>
            <a:off x="3124200" y="2438400"/>
            <a:ext cx="838200" cy="918576"/>
          </a:xfrm>
          <a:prstGeom prst="rect">
            <a:avLst/>
          </a:prstGeom>
          <a:noFill/>
        </p:spPr>
      </p:pic>
      <p:pic>
        <p:nvPicPr>
          <p:cNvPr id="4100" name="Picture 4" descr="C:\Documents and Settings\jagould\Local Settings\Temporary Internet Files\Content.IE5\7OLXXX8Q\MM900354675[1].gif"/>
          <p:cNvPicPr>
            <a:picLocks noChangeAspect="1" noChangeArrowheads="1" noCrop="1"/>
          </p:cNvPicPr>
          <p:nvPr/>
        </p:nvPicPr>
        <p:blipFill>
          <a:blip r:embed="rId5" cstate="print"/>
          <a:srcRect/>
          <a:stretch>
            <a:fillRect/>
          </a:stretch>
        </p:blipFill>
        <p:spPr bwMode="auto">
          <a:xfrm>
            <a:off x="5105400" y="2514600"/>
            <a:ext cx="971550" cy="857250"/>
          </a:xfrm>
          <a:prstGeom prst="rect">
            <a:avLst/>
          </a:prstGeom>
          <a:noFill/>
        </p:spPr>
      </p:pic>
      <p:pic>
        <p:nvPicPr>
          <p:cNvPr id="4101" name="Picture 5" descr="C:\Documents and Settings\jagould\Local Settings\Temporary Internet Files\Content.IE5\3FNWS0YF\MM900236473[1].gif"/>
          <p:cNvPicPr>
            <a:picLocks noChangeAspect="1" noChangeArrowheads="1" noCrop="1"/>
          </p:cNvPicPr>
          <p:nvPr/>
        </p:nvPicPr>
        <p:blipFill>
          <a:blip r:embed="rId6" cstate="print"/>
          <a:srcRect/>
          <a:stretch>
            <a:fillRect/>
          </a:stretch>
        </p:blipFill>
        <p:spPr bwMode="auto">
          <a:xfrm>
            <a:off x="0" y="2514600"/>
            <a:ext cx="1219200" cy="1219200"/>
          </a:xfrm>
          <a:prstGeom prst="rect">
            <a:avLst/>
          </a:prstGeom>
          <a:noFill/>
        </p:spPr>
      </p:pic>
      <p:pic>
        <p:nvPicPr>
          <p:cNvPr id="4102" name="Picture 6" descr="C:\Documents and Settings\jagould\Local Settings\Temporary Internet Files\Content.IE5\7OLXXX8Q\MM900283769[1].gif"/>
          <p:cNvPicPr>
            <a:picLocks noChangeAspect="1" noChangeArrowheads="1" noCrop="1"/>
          </p:cNvPicPr>
          <p:nvPr/>
        </p:nvPicPr>
        <p:blipFill>
          <a:blip r:embed="rId7" cstate="print"/>
          <a:srcRect/>
          <a:stretch>
            <a:fillRect/>
          </a:stretch>
        </p:blipFill>
        <p:spPr bwMode="auto">
          <a:xfrm>
            <a:off x="6705600" y="5638800"/>
            <a:ext cx="838200" cy="923925"/>
          </a:xfrm>
          <a:prstGeom prst="rect">
            <a:avLst/>
          </a:prstGeom>
          <a:noFill/>
        </p:spPr>
      </p:pic>
      <p:pic>
        <p:nvPicPr>
          <p:cNvPr id="4103" name="Picture 7" descr="C:\Documents and Settings\jagould\Local Settings\Temporary Internet Files\Content.IE5\3FNWS0YF\MM900283651[1].gif"/>
          <p:cNvPicPr>
            <a:picLocks noChangeAspect="1" noChangeArrowheads="1" noCrop="1"/>
          </p:cNvPicPr>
          <p:nvPr/>
        </p:nvPicPr>
        <p:blipFill>
          <a:blip r:embed="rId8" cstate="print"/>
          <a:srcRect/>
          <a:stretch>
            <a:fillRect/>
          </a:stretch>
        </p:blipFill>
        <p:spPr bwMode="auto">
          <a:xfrm>
            <a:off x="6019800" y="5029200"/>
            <a:ext cx="638175" cy="904875"/>
          </a:xfrm>
          <a:prstGeom prst="rect">
            <a:avLst/>
          </a:prstGeom>
          <a:noFill/>
        </p:spPr>
      </p:pic>
      <p:pic>
        <p:nvPicPr>
          <p:cNvPr id="4104" name="Picture 8" descr="C:\Documents and Settings\jagould\Local Settings\Temporary Internet Files\Content.IE5\7OLXXX8Q\MM900283653[1].gif"/>
          <p:cNvPicPr>
            <a:picLocks noChangeAspect="1" noChangeArrowheads="1" noCrop="1"/>
          </p:cNvPicPr>
          <p:nvPr/>
        </p:nvPicPr>
        <p:blipFill>
          <a:blip r:embed="rId9" cstate="print"/>
          <a:srcRect/>
          <a:stretch>
            <a:fillRect/>
          </a:stretch>
        </p:blipFill>
        <p:spPr bwMode="auto">
          <a:xfrm>
            <a:off x="457200" y="381000"/>
            <a:ext cx="1019175" cy="914400"/>
          </a:xfrm>
          <a:prstGeom prst="rect">
            <a:avLst/>
          </a:prstGeom>
          <a:noFill/>
        </p:spPr>
      </p:pic>
      <p:pic>
        <p:nvPicPr>
          <p:cNvPr id="4105" name="Picture 9" descr="C:\Documents and Settings\jagould\Local Settings\Temporary Internet Files\Content.IE5\MR5438D5\MM900283640[1].gif"/>
          <p:cNvPicPr>
            <a:picLocks noChangeAspect="1" noChangeArrowheads="1" noCrop="1"/>
          </p:cNvPicPr>
          <p:nvPr/>
        </p:nvPicPr>
        <p:blipFill>
          <a:blip r:embed="rId10" cstate="print"/>
          <a:srcRect/>
          <a:stretch>
            <a:fillRect/>
          </a:stretch>
        </p:blipFill>
        <p:spPr bwMode="auto">
          <a:xfrm>
            <a:off x="7772400" y="4876800"/>
            <a:ext cx="952500" cy="914400"/>
          </a:xfrm>
          <a:prstGeom prst="rect">
            <a:avLst/>
          </a:prstGeom>
          <a:noFill/>
        </p:spPr>
      </p:pic>
      <p:pic>
        <p:nvPicPr>
          <p:cNvPr id="4106" name="Picture 10" descr="C:\Documents and Settings\jagould\Local Settings\Temporary Internet Files\Content.IE5\3FNWS0YF\MM900283632[1].gif"/>
          <p:cNvPicPr>
            <a:picLocks noChangeAspect="1" noChangeArrowheads="1" noCrop="1"/>
          </p:cNvPicPr>
          <p:nvPr/>
        </p:nvPicPr>
        <p:blipFill>
          <a:blip r:embed="rId11" cstate="print"/>
          <a:srcRect/>
          <a:stretch>
            <a:fillRect/>
          </a:stretch>
        </p:blipFill>
        <p:spPr bwMode="auto">
          <a:xfrm>
            <a:off x="4572000" y="5638800"/>
            <a:ext cx="809625" cy="904875"/>
          </a:xfrm>
          <a:prstGeom prst="rect">
            <a:avLst/>
          </a:prstGeom>
          <a:noFill/>
        </p:spPr>
      </p:pic>
      <p:pic>
        <p:nvPicPr>
          <p:cNvPr id="4107" name="Picture 11" descr="C:\Documents and Settings\jagould\Local Settings\Temporary Internet Files\Content.IE5\7OLXXX8Q\MM900283634[1].gif"/>
          <p:cNvPicPr>
            <a:picLocks noChangeAspect="1" noChangeArrowheads="1" noCrop="1"/>
          </p:cNvPicPr>
          <p:nvPr/>
        </p:nvPicPr>
        <p:blipFill>
          <a:blip r:embed="rId12" cstate="print"/>
          <a:srcRect/>
          <a:stretch>
            <a:fillRect/>
          </a:stretch>
        </p:blipFill>
        <p:spPr bwMode="auto">
          <a:xfrm>
            <a:off x="3048000" y="5029200"/>
            <a:ext cx="1298222" cy="914400"/>
          </a:xfrm>
          <a:prstGeom prst="rect">
            <a:avLst/>
          </a:prstGeom>
          <a:noFill/>
        </p:spPr>
      </p:pic>
      <p:pic>
        <p:nvPicPr>
          <p:cNvPr id="4108" name="Picture 12" descr="C:\Documents and Settings\jagould\Local Settings\Temporary Internet Files\Content.IE5\3FNWS0YF\MM900286825[1].gif"/>
          <p:cNvPicPr>
            <a:picLocks noChangeAspect="1" noChangeArrowheads="1" noCrop="1"/>
          </p:cNvPicPr>
          <p:nvPr/>
        </p:nvPicPr>
        <p:blipFill>
          <a:blip r:embed="rId13" cstate="print"/>
          <a:srcRect/>
          <a:stretch>
            <a:fillRect/>
          </a:stretch>
        </p:blipFill>
        <p:spPr bwMode="auto">
          <a:xfrm>
            <a:off x="1752600" y="5313336"/>
            <a:ext cx="914400" cy="1239864"/>
          </a:xfrm>
          <a:prstGeom prst="rect">
            <a:avLst/>
          </a:prstGeom>
          <a:noFill/>
        </p:spPr>
      </p:pic>
      <p:pic>
        <p:nvPicPr>
          <p:cNvPr id="4109" name="Picture 13" descr="C:\Documents and Settings\jagould\Local Settings\Temporary Internet Files\Content.IE5\HKH6CEQH\MM900288934[1].gif"/>
          <p:cNvPicPr>
            <a:picLocks noChangeAspect="1" noChangeArrowheads="1" noCrop="1"/>
          </p:cNvPicPr>
          <p:nvPr/>
        </p:nvPicPr>
        <p:blipFill>
          <a:blip r:embed="rId14" cstate="print"/>
          <a:srcRect/>
          <a:stretch>
            <a:fillRect/>
          </a:stretch>
        </p:blipFill>
        <p:spPr bwMode="auto">
          <a:xfrm>
            <a:off x="304800" y="4800600"/>
            <a:ext cx="120015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772400" cy="1143000"/>
          </a:xfrm>
        </p:spPr>
        <p:txBody>
          <a:bodyPr/>
          <a:lstStyle/>
          <a:p>
            <a:r>
              <a:rPr lang="en-US" u="sng" dirty="0" smtClean="0"/>
              <a:t>Differentiated Instruction</a:t>
            </a:r>
            <a:endParaRPr lang="en-US" u="sng" dirty="0"/>
          </a:p>
        </p:txBody>
      </p:sp>
      <p:sp>
        <p:nvSpPr>
          <p:cNvPr id="3" name="Content Placeholder 2"/>
          <p:cNvSpPr>
            <a:spLocks noGrp="1"/>
          </p:cNvSpPr>
          <p:nvPr>
            <p:ph idx="1"/>
          </p:nvPr>
        </p:nvSpPr>
        <p:spPr>
          <a:xfrm>
            <a:off x="-304800" y="1524000"/>
            <a:ext cx="9448800" cy="4572000"/>
          </a:xfrm>
        </p:spPr>
        <p:txBody>
          <a:bodyPr/>
          <a:lstStyle/>
          <a:p>
            <a:pPr lvl="1">
              <a:buNone/>
            </a:pPr>
            <a:r>
              <a:rPr lang="en-US" dirty="0" smtClean="0"/>
              <a:t>	</a:t>
            </a:r>
            <a:r>
              <a:rPr lang="en-US" sz="3600" i="1" dirty="0" smtClean="0"/>
              <a:t>Please take 2 minutes to quietly write what you currently </a:t>
            </a:r>
            <a:r>
              <a:rPr lang="en-US" sz="3600" b="1" i="1" u="sng" dirty="0" smtClean="0"/>
              <a:t>K</a:t>
            </a:r>
            <a:r>
              <a:rPr lang="en-US" sz="3600" i="1" u="sng" dirty="0" smtClean="0"/>
              <a:t>now</a:t>
            </a:r>
            <a:r>
              <a:rPr lang="en-US" sz="3600" i="1" dirty="0" smtClean="0"/>
              <a:t> and </a:t>
            </a:r>
            <a:r>
              <a:rPr lang="en-US" sz="3600" b="1" i="1" u="sng" dirty="0" smtClean="0"/>
              <a:t>W</a:t>
            </a:r>
            <a:r>
              <a:rPr lang="en-US" sz="3600" i="1" u="sng" dirty="0" smtClean="0"/>
              <a:t>onder</a:t>
            </a:r>
            <a:r>
              <a:rPr lang="en-US" sz="3600" i="1" dirty="0" smtClean="0"/>
              <a:t>/Want-to-know about </a:t>
            </a:r>
            <a:r>
              <a:rPr lang="en-US" sz="3600" b="1" dirty="0" smtClean="0"/>
              <a:t>Differentiated Instruction</a:t>
            </a:r>
            <a:r>
              <a:rPr lang="en-US" sz="3600" i="1" dirty="0" smtClean="0"/>
              <a:t> next to the </a:t>
            </a:r>
            <a:r>
              <a:rPr lang="en-US" sz="3600" b="1" i="1" dirty="0" smtClean="0">
                <a:solidFill>
                  <a:srgbClr val="FF0000"/>
                </a:solidFill>
              </a:rPr>
              <a:t>K</a:t>
            </a:r>
            <a:r>
              <a:rPr lang="en-US" sz="3600" i="1" dirty="0" smtClean="0"/>
              <a:t> and </a:t>
            </a:r>
            <a:r>
              <a:rPr lang="en-US" sz="3600" b="1" i="1" dirty="0" smtClean="0">
                <a:solidFill>
                  <a:srgbClr val="FF0000"/>
                </a:solidFill>
              </a:rPr>
              <a:t>W</a:t>
            </a:r>
            <a:r>
              <a:rPr lang="en-US" sz="3600" i="1" dirty="0" smtClean="0"/>
              <a:t> on the KWLS Chart. </a:t>
            </a:r>
          </a:p>
          <a:p>
            <a:pPr lvl="1">
              <a:buNone/>
            </a:pPr>
            <a:endParaRPr lang="en-US" sz="3600" i="1" dirty="0" smtClean="0"/>
          </a:p>
          <a:p>
            <a:pPr lvl="1">
              <a:buNone/>
            </a:pPr>
            <a:r>
              <a:rPr lang="en-US" sz="3600" i="1" dirty="0" smtClean="0"/>
              <a:t>	Save the L and S for later in our session.</a:t>
            </a:r>
          </a:p>
          <a:p>
            <a:pPr lvl="1">
              <a:buNone/>
            </a:pPr>
            <a:r>
              <a:rPr lang="en-US" sz="3600" i="1" dirty="0" smtClean="0"/>
              <a:t>	</a:t>
            </a:r>
          </a:p>
          <a:p>
            <a:pPr lvl="1">
              <a:buNone/>
            </a:pPr>
            <a:r>
              <a:rPr lang="en-US" sz="3600" i="1" dirty="0" smtClean="0"/>
              <a:t>	Small-to-Large Group Discussion to follow </a:t>
            </a:r>
            <a:r>
              <a:rPr lang="en-US" sz="3600" i="1" dirty="0" smtClean="0">
                <a:sym typeface="Wingdings" pitchFamily="2" charset="2"/>
              </a:rPr>
              <a:t></a:t>
            </a:r>
            <a:endParaRPr lang="en-US" sz="3600" i="1" dirty="0"/>
          </a:p>
        </p:txBody>
      </p:sp>
      <p:pic>
        <p:nvPicPr>
          <p:cNvPr id="264194" name="Picture 2" descr="C:\Documents and Settings\jagould\Local Settings\Temporary Internet Files\Content.IE5\232DUA2S\MM900173997[1].gif"/>
          <p:cNvPicPr>
            <a:picLocks noChangeAspect="1" noChangeArrowheads="1" noCrop="1"/>
          </p:cNvPicPr>
          <p:nvPr/>
        </p:nvPicPr>
        <p:blipFill>
          <a:blip r:embed="rId2" cstate="print"/>
          <a:srcRect/>
          <a:stretch>
            <a:fillRect/>
          </a:stretch>
        </p:blipFill>
        <p:spPr bwMode="auto">
          <a:xfrm>
            <a:off x="7924800" y="76200"/>
            <a:ext cx="1143000" cy="1130968"/>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ChangeArrowheads="1"/>
          </p:cNvSpPr>
          <p:nvPr/>
        </p:nvSpPr>
        <p:spPr bwMode="auto">
          <a:xfrm>
            <a:off x="457200" y="0"/>
            <a:ext cx="8229600" cy="1143000"/>
          </a:xfrm>
          <a:prstGeom prst="rect">
            <a:avLst/>
          </a:prstGeom>
          <a:noFill/>
          <a:ln w="9525">
            <a:noFill/>
            <a:miter lim="800000"/>
            <a:headEnd/>
            <a:tailEnd/>
          </a:ln>
          <a:effectLst/>
        </p:spPr>
        <p:txBody>
          <a:bodyPr anchor="ctr"/>
          <a:lstStyle/>
          <a:p>
            <a:pPr algn="ctr"/>
            <a:r>
              <a:rPr lang="en-US" sz="4800" dirty="0">
                <a:solidFill>
                  <a:schemeClr val="tx2"/>
                </a:solidFill>
              </a:rPr>
              <a:t>A Discipline Problem:</a:t>
            </a:r>
          </a:p>
        </p:txBody>
      </p:sp>
      <p:sp>
        <p:nvSpPr>
          <p:cNvPr id="80901" name="Rectangle 5"/>
          <p:cNvSpPr>
            <a:spLocks noChangeArrowheads="1"/>
          </p:cNvSpPr>
          <p:nvPr/>
        </p:nvSpPr>
        <p:spPr bwMode="auto">
          <a:xfrm>
            <a:off x="0" y="1066800"/>
            <a:ext cx="9144000" cy="5410200"/>
          </a:xfrm>
          <a:prstGeom prst="rect">
            <a:avLst/>
          </a:prstGeom>
          <a:noFill/>
          <a:ln w="9525">
            <a:noFill/>
            <a:miter lim="800000"/>
            <a:headEnd/>
            <a:tailEnd/>
          </a:ln>
          <a:effectLst/>
        </p:spPr>
        <p:txBody>
          <a:bodyPr/>
          <a:lstStyle/>
          <a:p>
            <a:pPr marL="342900" indent="-342900">
              <a:spcBef>
                <a:spcPct val="20000"/>
              </a:spcBef>
              <a:buFontTx/>
              <a:buChar char="•"/>
            </a:pPr>
            <a:r>
              <a:rPr lang="en-US" sz="3600" b="1" dirty="0"/>
              <a:t>A Discipline Problem is behavior that</a:t>
            </a:r>
            <a:r>
              <a:rPr lang="en-US" sz="3600" b="1" dirty="0" smtClean="0"/>
              <a:t>:</a:t>
            </a:r>
          </a:p>
          <a:p>
            <a:pPr marL="342900" indent="-342900">
              <a:spcBef>
                <a:spcPct val="20000"/>
              </a:spcBef>
            </a:pPr>
            <a:endParaRPr lang="en-US" sz="1400" dirty="0"/>
          </a:p>
          <a:p>
            <a:pPr marL="742950" lvl="1" indent="-285750">
              <a:spcBef>
                <a:spcPct val="20000"/>
              </a:spcBef>
              <a:buFontTx/>
              <a:buChar char="–"/>
            </a:pPr>
            <a:r>
              <a:rPr lang="en-US" sz="3600" dirty="0"/>
              <a:t>1. Interferes with the teaching </a:t>
            </a:r>
            <a:r>
              <a:rPr lang="en-US" sz="3600" dirty="0" smtClean="0"/>
              <a:t>act</a:t>
            </a:r>
          </a:p>
          <a:p>
            <a:pPr marL="742950" lvl="1" indent="-285750">
              <a:spcBef>
                <a:spcPct val="20000"/>
              </a:spcBef>
            </a:pPr>
            <a:endParaRPr lang="en-US" sz="3600" dirty="0"/>
          </a:p>
          <a:p>
            <a:pPr marL="742950" lvl="1" indent="-285750">
              <a:spcBef>
                <a:spcPct val="20000"/>
              </a:spcBef>
              <a:buFontTx/>
              <a:buChar char="–"/>
            </a:pPr>
            <a:r>
              <a:rPr lang="en-US" sz="3600" dirty="0"/>
              <a:t>2. Interferes with the rights of others </a:t>
            </a:r>
            <a:r>
              <a:rPr lang="en-US" sz="3600" dirty="0" smtClean="0"/>
              <a:t>to learn</a:t>
            </a:r>
            <a:endParaRPr lang="en-US" sz="3600" dirty="0"/>
          </a:p>
          <a:p>
            <a:pPr marL="742950" lvl="1" indent="-285750">
              <a:spcBef>
                <a:spcPct val="20000"/>
              </a:spcBef>
            </a:pPr>
            <a:endParaRPr lang="en-US" sz="3600" dirty="0" smtClean="0"/>
          </a:p>
          <a:p>
            <a:pPr marL="742950" lvl="1" indent="-285750">
              <a:spcBef>
                <a:spcPct val="20000"/>
              </a:spcBef>
              <a:buFontTx/>
              <a:buChar char="–"/>
            </a:pPr>
            <a:r>
              <a:rPr lang="en-US" sz="3600" dirty="0" smtClean="0"/>
              <a:t>3</a:t>
            </a:r>
            <a:r>
              <a:rPr lang="en-US" sz="3600" dirty="0"/>
              <a:t>. Is </a:t>
            </a:r>
            <a:r>
              <a:rPr lang="en-US" sz="3600" dirty="0" smtClean="0"/>
              <a:t>physically or psychologically </a:t>
            </a:r>
            <a:r>
              <a:rPr lang="en-US" sz="3600" dirty="0"/>
              <a:t>unsafe </a:t>
            </a:r>
          </a:p>
          <a:p>
            <a:pPr marL="742950" lvl="1" indent="-285750">
              <a:spcBef>
                <a:spcPct val="20000"/>
              </a:spcBef>
            </a:pPr>
            <a:endParaRPr lang="en-US" sz="3600" dirty="0" smtClean="0"/>
          </a:p>
          <a:p>
            <a:pPr marL="742950" lvl="1" indent="-285750">
              <a:spcBef>
                <a:spcPct val="20000"/>
              </a:spcBef>
              <a:buFontTx/>
              <a:buChar char="–"/>
            </a:pPr>
            <a:r>
              <a:rPr lang="en-US" sz="3600" dirty="0" smtClean="0"/>
              <a:t>4</a:t>
            </a:r>
            <a:r>
              <a:rPr lang="en-US" sz="3600" dirty="0"/>
              <a:t>. Destroys </a:t>
            </a:r>
            <a:r>
              <a:rPr lang="en-US" sz="3600" dirty="0" smtClean="0"/>
              <a:t>property (School/Others/Self)</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0901">
                                            <p:txEl>
                                              <p:pRg st="2" end="2"/>
                                            </p:txEl>
                                          </p:spTgt>
                                        </p:tgtEl>
                                        <p:attrNameLst>
                                          <p:attrName>style.visibility</p:attrName>
                                        </p:attrNameLst>
                                      </p:cBhvr>
                                      <p:to>
                                        <p:strVal val="visible"/>
                                      </p:to>
                                    </p:set>
                                    <p:anim calcmode="lin" valueType="num">
                                      <p:cBhvr additive="base">
                                        <p:cTn id="7" dur="500" fill="hold"/>
                                        <p:tgtEl>
                                          <p:spTgt spid="8090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09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0901">
                                            <p:txEl>
                                              <p:pRg st="4" end="4"/>
                                            </p:txEl>
                                          </p:spTgt>
                                        </p:tgtEl>
                                        <p:attrNameLst>
                                          <p:attrName>style.visibility</p:attrName>
                                        </p:attrNameLst>
                                      </p:cBhvr>
                                      <p:to>
                                        <p:strVal val="visible"/>
                                      </p:to>
                                    </p:set>
                                    <p:anim calcmode="lin" valueType="num">
                                      <p:cBhvr additive="base">
                                        <p:cTn id="13" dur="500" fill="hold"/>
                                        <p:tgtEl>
                                          <p:spTgt spid="8090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09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0901">
                                            <p:txEl>
                                              <p:pRg st="6" end="6"/>
                                            </p:txEl>
                                          </p:spTgt>
                                        </p:tgtEl>
                                        <p:attrNameLst>
                                          <p:attrName>style.visibility</p:attrName>
                                        </p:attrNameLst>
                                      </p:cBhvr>
                                      <p:to>
                                        <p:strVal val="visible"/>
                                      </p:to>
                                    </p:set>
                                    <p:anim calcmode="lin" valueType="num">
                                      <p:cBhvr additive="base">
                                        <p:cTn id="19" dur="500" fill="hold"/>
                                        <p:tgtEl>
                                          <p:spTgt spid="8090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090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0901">
                                            <p:txEl>
                                              <p:pRg st="8" end="8"/>
                                            </p:txEl>
                                          </p:spTgt>
                                        </p:tgtEl>
                                        <p:attrNameLst>
                                          <p:attrName>style.visibility</p:attrName>
                                        </p:attrNameLst>
                                      </p:cBhvr>
                                      <p:to>
                                        <p:strVal val="visible"/>
                                      </p:to>
                                    </p:set>
                                    <p:anim calcmode="lin" valueType="num">
                                      <p:cBhvr additive="base">
                                        <p:cTn id="25" dur="500" fill="hold"/>
                                        <p:tgtEl>
                                          <p:spTgt spid="8090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090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457200" y="622518"/>
            <a:ext cx="4876800" cy="1815882"/>
          </a:xfrm>
          <a:prstGeom prst="rect">
            <a:avLst/>
          </a:prstGeom>
          <a:noFill/>
          <a:ln w="9525">
            <a:noFill/>
            <a:miter lim="800000"/>
            <a:headEnd/>
            <a:tailEnd/>
          </a:ln>
          <a:effectLst/>
        </p:spPr>
        <p:txBody>
          <a:bodyPr wrap="square">
            <a:spAutoFit/>
          </a:bodyPr>
          <a:lstStyle/>
          <a:p>
            <a:pPr algn="ctr">
              <a:spcBef>
                <a:spcPct val="50000"/>
              </a:spcBef>
            </a:pPr>
            <a:r>
              <a:rPr lang="en-US" sz="2800" b="1" dirty="0" smtClean="0">
                <a:solidFill>
                  <a:srgbClr val="FF0000"/>
                </a:solidFill>
              </a:rPr>
              <a:t>Please share a Classroom Management Scenario you’ve witnessed with the people in your group</a:t>
            </a:r>
            <a:endParaRPr lang="en-US" sz="2800" b="1" dirty="0">
              <a:solidFill>
                <a:srgbClr val="FF0000"/>
              </a:solidFill>
            </a:endParaRPr>
          </a:p>
        </p:txBody>
      </p:sp>
      <p:sp>
        <p:nvSpPr>
          <p:cNvPr id="25603" name="Text Box 3"/>
          <p:cNvSpPr txBox="1">
            <a:spLocks noChangeArrowheads="1"/>
          </p:cNvSpPr>
          <p:nvPr/>
        </p:nvSpPr>
        <p:spPr bwMode="auto">
          <a:xfrm>
            <a:off x="4038600" y="3124200"/>
            <a:ext cx="2971800" cy="1373188"/>
          </a:xfrm>
          <a:prstGeom prst="rect">
            <a:avLst/>
          </a:prstGeom>
          <a:noFill/>
          <a:ln w="9525">
            <a:noFill/>
            <a:miter lim="800000"/>
            <a:headEnd/>
            <a:tailEnd/>
          </a:ln>
          <a:effectLst/>
        </p:spPr>
        <p:txBody>
          <a:bodyPr>
            <a:spAutoFit/>
          </a:bodyPr>
          <a:lstStyle/>
          <a:p>
            <a:pPr>
              <a:spcBef>
                <a:spcPct val="50000"/>
              </a:spcBef>
            </a:pPr>
            <a:r>
              <a:rPr lang="en-US" sz="2800"/>
              <a:t>What could you do to be Pro-Active in this situation?</a:t>
            </a:r>
          </a:p>
        </p:txBody>
      </p:sp>
      <p:sp>
        <p:nvSpPr>
          <p:cNvPr id="25605" name="Text Box 5"/>
          <p:cNvSpPr txBox="1">
            <a:spLocks noChangeArrowheads="1"/>
          </p:cNvSpPr>
          <p:nvPr/>
        </p:nvSpPr>
        <p:spPr bwMode="auto">
          <a:xfrm>
            <a:off x="685800" y="5105400"/>
            <a:ext cx="7924800" cy="946150"/>
          </a:xfrm>
          <a:prstGeom prst="rect">
            <a:avLst/>
          </a:prstGeom>
          <a:noFill/>
          <a:ln w="9525">
            <a:noFill/>
            <a:miter lim="800000"/>
            <a:headEnd/>
            <a:tailEnd/>
          </a:ln>
          <a:effectLst/>
        </p:spPr>
        <p:txBody>
          <a:bodyPr>
            <a:spAutoFit/>
          </a:bodyPr>
          <a:lstStyle/>
          <a:p>
            <a:pPr>
              <a:spcBef>
                <a:spcPct val="50000"/>
              </a:spcBef>
            </a:pPr>
            <a:r>
              <a:rPr lang="en-US" sz="2800"/>
              <a:t>Explain what you would do to engage this student, and not loose the “FLOW” of your lesson.</a:t>
            </a:r>
          </a:p>
        </p:txBody>
      </p:sp>
      <p:sp>
        <p:nvSpPr>
          <p:cNvPr id="25606" name="Rectangle 6"/>
          <p:cNvSpPr>
            <a:spLocks noChangeArrowheads="1"/>
          </p:cNvSpPr>
          <p:nvPr/>
        </p:nvSpPr>
        <p:spPr bwMode="auto">
          <a:xfrm>
            <a:off x="609600" y="5105400"/>
            <a:ext cx="7620000" cy="1066800"/>
          </a:xfrm>
          <a:prstGeom prst="rect">
            <a:avLst/>
          </a:prstGeom>
          <a:noFill/>
          <a:ln w="9525">
            <a:solidFill>
              <a:schemeClr val="tx1"/>
            </a:solidFill>
            <a:miter lim="800000"/>
            <a:headEnd/>
            <a:tailEnd/>
          </a:ln>
          <a:effectLst/>
        </p:spPr>
        <p:txBody>
          <a:bodyPr wrap="none" anchor="ctr"/>
          <a:lstStyle/>
          <a:p>
            <a:endParaRPr lang="en-US"/>
          </a:p>
        </p:txBody>
      </p:sp>
      <p:sp>
        <p:nvSpPr>
          <p:cNvPr id="25607" name="Rectangle 7"/>
          <p:cNvSpPr>
            <a:spLocks noChangeArrowheads="1"/>
          </p:cNvSpPr>
          <p:nvPr/>
        </p:nvSpPr>
        <p:spPr bwMode="auto">
          <a:xfrm>
            <a:off x="4038600" y="3048000"/>
            <a:ext cx="3276600" cy="1447800"/>
          </a:xfrm>
          <a:prstGeom prst="rect">
            <a:avLst/>
          </a:prstGeom>
          <a:noFill/>
          <a:ln w="9525">
            <a:solidFill>
              <a:schemeClr val="tx1"/>
            </a:solidFill>
            <a:miter lim="800000"/>
            <a:headEnd/>
            <a:tailEnd/>
          </a:ln>
          <a:effectLst/>
        </p:spPr>
        <p:txBody>
          <a:bodyPr wrap="none" anchor="ctr"/>
          <a:lstStyle/>
          <a:p>
            <a:endParaRPr lang="en-US"/>
          </a:p>
        </p:txBody>
      </p:sp>
      <p:sp>
        <p:nvSpPr>
          <p:cNvPr id="25608" name="Rectangle 8"/>
          <p:cNvSpPr>
            <a:spLocks noChangeArrowheads="1"/>
          </p:cNvSpPr>
          <p:nvPr/>
        </p:nvSpPr>
        <p:spPr bwMode="auto">
          <a:xfrm>
            <a:off x="381000" y="457200"/>
            <a:ext cx="5029200" cy="2133600"/>
          </a:xfrm>
          <a:prstGeom prst="rect">
            <a:avLst/>
          </a:prstGeom>
          <a:noFill/>
          <a:ln w="9525">
            <a:solidFill>
              <a:schemeClr val="tx1"/>
            </a:solidFill>
            <a:miter lim="800000"/>
            <a:headEnd/>
            <a:tailEnd/>
          </a:ln>
          <a:effectLst/>
        </p:spPr>
        <p:txBody>
          <a:bodyPr wrap="none" anchor="ctr"/>
          <a:lstStyle/>
          <a:p>
            <a:endParaRPr lang="en-US"/>
          </a:p>
        </p:txBody>
      </p:sp>
      <p:pic>
        <p:nvPicPr>
          <p:cNvPr id="25609" name="Picture 9" descr="bs01001_"/>
          <p:cNvPicPr>
            <a:picLocks noChangeAspect="1" noChangeArrowheads="1"/>
          </p:cNvPicPr>
          <p:nvPr/>
        </p:nvPicPr>
        <p:blipFill>
          <a:blip r:embed="rId2" cstate="print"/>
          <a:srcRect/>
          <a:stretch>
            <a:fillRect/>
          </a:stretch>
        </p:blipFill>
        <p:spPr bwMode="auto">
          <a:xfrm>
            <a:off x="5486400" y="685800"/>
            <a:ext cx="1981200" cy="1609725"/>
          </a:xfrm>
          <a:prstGeom prst="rect">
            <a:avLst/>
          </a:prstGeom>
          <a:noFill/>
        </p:spPr>
      </p:pic>
      <p:pic>
        <p:nvPicPr>
          <p:cNvPr id="25610" name="Picture 10" descr="ag00004_"/>
          <p:cNvPicPr>
            <a:picLocks noChangeAspect="1" noChangeArrowheads="1" noCrop="1"/>
          </p:cNvPicPr>
          <p:nvPr/>
        </p:nvPicPr>
        <p:blipFill>
          <a:blip r:embed="rId3" cstate="print"/>
          <a:srcRect/>
          <a:stretch>
            <a:fillRect/>
          </a:stretch>
        </p:blipFill>
        <p:spPr bwMode="auto">
          <a:xfrm>
            <a:off x="2286000" y="3048000"/>
            <a:ext cx="1600200" cy="1543050"/>
          </a:xfrm>
          <a:prstGeom prst="rect">
            <a:avLst/>
          </a:prstGeom>
          <a:noFill/>
        </p:spPr>
      </p:pic>
      <p:sp>
        <p:nvSpPr>
          <p:cNvPr id="10" name="TextBox 9"/>
          <p:cNvSpPr txBox="1"/>
          <p:nvPr/>
        </p:nvSpPr>
        <p:spPr>
          <a:xfrm>
            <a:off x="8610600" y="6400800"/>
            <a:ext cx="533400" cy="461665"/>
          </a:xfrm>
          <a:prstGeom prst="rect">
            <a:avLst/>
          </a:prstGeom>
          <a:noFill/>
        </p:spPr>
        <p:txBody>
          <a:bodyPr wrap="square" rtlCol="0">
            <a:spAutoFit/>
          </a:bodyPr>
          <a:lstStyle/>
          <a:p>
            <a:r>
              <a:rPr lang="en-US" dirty="0" smtClean="0"/>
              <a:t>15</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219200" y="685800"/>
            <a:ext cx="7620000" cy="701675"/>
          </a:xfrm>
          <a:prstGeom prst="rect">
            <a:avLst/>
          </a:prstGeom>
          <a:noFill/>
          <a:ln w="9525">
            <a:noFill/>
            <a:miter lim="800000"/>
            <a:headEnd/>
            <a:tailEnd/>
          </a:ln>
          <a:effectLst/>
        </p:spPr>
        <p:txBody>
          <a:bodyPr>
            <a:spAutoFit/>
          </a:bodyPr>
          <a:lstStyle/>
          <a:p>
            <a:pPr>
              <a:spcBef>
                <a:spcPct val="50000"/>
              </a:spcBef>
            </a:pPr>
            <a:r>
              <a:rPr lang="en-US" sz="4000"/>
              <a:t>Classroom Management 101</a:t>
            </a:r>
          </a:p>
        </p:txBody>
      </p:sp>
      <p:sp>
        <p:nvSpPr>
          <p:cNvPr id="14339" name="Text Box 3"/>
          <p:cNvSpPr txBox="1">
            <a:spLocks noChangeArrowheads="1"/>
          </p:cNvSpPr>
          <p:nvPr/>
        </p:nvSpPr>
        <p:spPr bwMode="auto">
          <a:xfrm>
            <a:off x="914400" y="1905000"/>
            <a:ext cx="5410200" cy="823913"/>
          </a:xfrm>
          <a:prstGeom prst="rect">
            <a:avLst/>
          </a:prstGeom>
          <a:noFill/>
          <a:ln w="9525">
            <a:noFill/>
            <a:miter lim="800000"/>
            <a:headEnd/>
            <a:tailEnd/>
          </a:ln>
          <a:effectLst/>
        </p:spPr>
        <p:txBody>
          <a:bodyPr>
            <a:spAutoFit/>
          </a:bodyPr>
          <a:lstStyle/>
          <a:p>
            <a:pPr>
              <a:spcBef>
                <a:spcPct val="50000"/>
              </a:spcBef>
            </a:pPr>
            <a:r>
              <a:rPr lang="en-US" sz="4800"/>
              <a:t>Say what you Mean</a:t>
            </a:r>
          </a:p>
        </p:txBody>
      </p:sp>
      <p:sp>
        <p:nvSpPr>
          <p:cNvPr id="14340" name="Text Box 4"/>
          <p:cNvSpPr txBox="1">
            <a:spLocks noChangeArrowheads="1"/>
          </p:cNvSpPr>
          <p:nvPr/>
        </p:nvSpPr>
        <p:spPr bwMode="auto">
          <a:xfrm>
            <a:off x="1066800" y="3276600"/>
            <a:ext cx="4038600" cy="823913"/>
          </a:xfrm>
          <a:prstGeom prst="rect">
            <a:avLst/>
          </a:prstGeom>
          <a:noFill/>
          <a:ln w="9525">
            <a:noFill/>
            <a:miter lim="800000"/>
            <a:headEnd/>
            <a:tailEnd/>
          </a:ln>
          <a:effectLst/>
        </p:spPr>
        <p:txBody>
          <a:bodyPr>
            <a:spAutoFit/>
          </a:bodyPr>
          <a:lstStyle/>
          <a:p>
            <a:pPr>
              <a:spcBef>
                <a:spcPct val="50000"/>
              </a:spcBef>
            </a:pPr>
            <a:r>
              <a:rPr lang="en-US" sz="4800"/>
              <a:t>and</a:t>
            </a:r>
          </a:p>
        </p:txBody>
      </p:sp>
      <p:sp>
        <p:nvSpPr>
          <p:cNvPr id="14341" name="Text Box 5"/>
          <p:cNvSpPr txBox="1">
            <a:spLocks noChangeArrowheads="1"/>
          </p:cNvSpPr>
          <p:nvPr/>
        </p:nvSpPr>
        <p:spPr bwMode="auto">
          <a:xfrm>
            <a:off x="762000" y="4495800"/>
            <a:ext cx="7848600" cy="914400"/>
          </a:xfrm>
          <a:prstGeom prst="rect">
            <a:avLst/>
          </a:prstGeom>
          <a:noFill/>
          <a:ln w="9525">
            <a:noFill/>
            <a:miter lim="800000"/>
            <a:headEnd/>
            <a:tailEnd/>
          </a:ln>
          <a:effectLst/>
        </p:spPr>
        <p:txBody>
          <a:bodyPr>
            <a:spAutoFit/>
          </a:bodyPr>
          <a:lstStyle/>
          <a:p>
            <a:pPr>
              <a:spcBef>
                <a:spcPct val="50000"/>
              </a:spcBef>
            </a:pPr>
            <a:r>
              <a:rPr lang="en-US" sz="5400"/>
              <a:t>Mean what you say!!!</a:t>
            </a:r>
          </a:p>
        </p:txBody>
      </p:sp>
      <p:sp>
        <p:nvSpPr>
          <p:cNvPr id="14342" name="Rectangle 6"/>
          <p:cNvSpPr>
            <a:spLocks noChangeArrowheads="1"/>
          </p:cNvSpPr>
          <p:nvPr/>
        </p:nvSpPr>
        <p:spPr bwMode="auto">
          <a:xfrm>
            <a:off x="1066800" y="533400"/>
            <a:ext cx="6324600" cy="914400"/>
          </a:xfrm>
          <a:prstGeom prst="rect">
            <a:avLst/>
          </a:prstGeom>
          <a:noFill/>
          <a:ln w="9525">
            <a:solidFill>
              <a:schemeClr val="tx1"/>
            </a:solidFill>
            <a:miter lim="800000"/>
            <a:headEnd/>
            <a:tailEnd/>
          </a:ln>
          <a:effectLst/>
        </p:spPr>
        <p:txBody>
          <a:bodyPr wrap="none" anchor="ctr"/>
          <a:lstStyle/>
          <a:p>
            <a:endParaRPr lang="en-US"/>
          </a:p>
        </p:txBody>
      </p:sp>
      <p:pic>
        <p:nvPicPr>
          <p:cNvPr id="14344" name="Picture 8" descr="ag00316_"/>
          <p:cNvPicPr>
            <a:picLocks noChangeAspect="1" noChangeArrowheads="1" noCrop="1"/>
          </p:cNvPicPr>
          <p:nvPr/>
        </p:nvPicPr>
        <p:blipFill>
          <a:blip r:embed="rId2" cstate="print"/>
          <a:srcRect/>
          <a:stretch>
            <a:fillRect/>
          </a:stretch>
        </p:blipFill>
        <p:spPr bwMode="auto">
          <a:xfrm>
            <a:off x="6553200" y="1524000"/>
            <a:ext cx="2041525" cy="32766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152400"/>
            <a:ext cx="7772400" cy="1143000"/>
          </a:xfrm>
        </p:spPr>
        <p:txBody>
          <a:bodyPr/>
          <a:lstStyle/>
          <a:p>
            <a:r>
              <a:rPr lang="en-US" smtClean="0"/>
              <a:t>Classroom Management Plan</a:t>
            </a:r>
            <a:endParaRPr lang="en-US"/>
          </a:p>
        </p:txBody>
      </p:sp>
      <p:sp>
        <p:nvSpPr>
          <p:cNvPr id="22531" name="Rectangle 3"/>
          <p:cNvSpPr>
            <a:spLocks noGrp="1" noChangeArrowheads="1"/>
          </p:cNvSpPr>
          <p:nvPr>
            <p:ph type="body" sz="half" idx="1"/>
          </p:nvPr>
        </p:nvSpPr>
        <p:spPr>
          <a:xfrm>
            <a:off x="152400" y="1066800"/>
            <a:ext cx="8991600" cy="5562600"/>
          </a:xfrm>
        </p:spPr>
        <p:txBody>
          <a:bodyPr/>
          <a:lstStyle/>
          <a:p>
            <a:r>
              <a:rPr lang="en-US" sz="2800" u="sng" dirty="0" smtClean="0"/>
              <a:t>Step One</a:t>
            </a:r>
            <a:r>
              <a:rPr lang="en-US" sz="2800" dirty="0" smtClean="0"/>
              <a:t>:</a:t>
            </a:r>
            <a:r>
              <a:rPr lang="en-US" sz="2400" dirty="0" smtClean="0"/>
              <a:t>	  </a:t>
            </a:r>
            <a:r>
              <a:rPr lang="en-US" sz="2800" dirty="0" smtClean="0"/>
              <a:t>Eye Contact </a:t>
            </a:r>
            <a:r>
              <a:rPr lang="en-US" sz="2400" dirty="0" smtClean="0"/>
              <a:t>(Give “The Look”)</a:t>
            </a:r>
          </a:p>
          <a:p>
            <a:r>
              <a:rPr lang="en-US" sz="2800" u="sng" dirty="0" smtClean="0"/>
              <a:t>Step Two</a:t>
            </a:r>
            <a:r>
              <a:rPr lang="en-US" sz="2800" dirty="0" smtClean="0"/>
              <a:t>:  Use Physical Proximity </a:t>
            </a:r>
            <a:r>
              <a:rPr lang="en-US" sz="2400" dirty="0" smtClean="0"/>
              <a:t>(stand near student’s desk)</a:t>
            </a:r>
          </a:p>
          <a:p>
            <a:r>
              <a:rPr lang="en-US" sz="2800" u="sng" dirty="0" smtClean="0"/>
              <a:t>Step Three</a:t>
            </a:r>
            <a:r>
              <a:rPr lang="en-US" sz="2800" dirty="0" smtClean="0"/>
              <a:t>:  State Student’s Name </a:t>
            </a:r>
            <a:r>
              <a:rPr lang="en-US" sz="2000" dirty="0" smtClean="0"/>
              <a:t>(use firm / friendly tone)</a:t>
            </a:r>
          </a:p>
          <a:p>
            <a:r>
              <a:rPr lang="en-US" sz="2800" u="sng" dirty="0" smtClean="0"/>
              <a:t>Step Four</a:t>
            </a:r>
            <a:r>
              <a:rPr lang="en-US" sz="2800" dirty="0" smtClean="0"/>
              <a:t>:  Have the “Fireside Chat” </a:t>
            </a:r>
            <a:r>
              <a:rPr lang="en-US" sz="2000" dirty="0" smtClean="0"/>
              <a:t>(quiet chat at student’s desk)</a:t>
            </a:r>
          </a:p>
          <a:p>
            <a:r>
              <a:rPr lang="en-US" sz="2800" u="sng" dirty="0" smtClean="0"/>
              <a:t>Step Five</a:t>
            </a:r>
            <a:r>
              <a:rPr lang="en-US" sz="2800" dirty="0" smtClean="0"/>
              <a:t>:  Ask student to move from her/his seat to the 	           “Good Student who’s Having a Bad Day Chair”</a:t>
            </a:r>
          </a:p>
          <a:p>
            <a:r>
              <a:rPr lang="en-US" sz="2800" b="1" u="sng" dirty="0" smtClean="0"/>
              <a:t>Step Six</a:t>
            </a:r>
            <a:r>
              <a:rPr lang="en-US" sz="2800" dirty="0" smtClean="0"/>
              <a:t>:  Ask student to fill-out the                             	 	           “What am I doing Wrong Form”</a:t>
            </a:r>
          </a:p>
          <a:p>
            <a:r>
              <a:rPr lang="en-US" sz="2800" b="1" dirty="0" smtClean="0"/>
              <a:t>Step Seven</a:t>
            </a:r>
            <a:r>
              <a:rPr lang="en-US" sz="2800" dirty="0" smtClean="0"/>
              <a:t>:  “Parental Chat” </a:t>
            </a:r>
            <a:r>
              <a:rPr lang="en-US" sz="2400" dirty="0" smtClean="0"/>
              <a:t>(quick call home)</a:t>
            </a:r>
          </a:p>
          <a:p>
            <a:r>
              <a:rPr lang="en-US" sz="2800" b="1" dirty="0" smtClean="0"/>
              <a:t>Step Eight</a:t>
            </a:r>
            <a:r>
              <a:rPr lang="en-US" sz="2800" dirty="0" smtClean="0"/>
              <a:t>:  “Counselor Chat” </a:t>
            </a:r>
            <a:r>
              <a:rPr lang="en-US" sz="2400" dirty="0" smtClean="0"/>
              <a:t>(time to find out issues)</a:t>
            </a:r>
          </a:p>
          <a:p>
            <a:r>
              <a:rPr lang="en-US" sz="2800" dirty="0" smtClean="0"/>
              <a:t>Step Nine:  “Principal Time” </a:t>
            </a:r>
            <a:r>
              <a:rPr lang="en-US" sz="2400" dirty="0" smtClean="0"/>
              <a:t>(time for needed consequences)</a:t>
            </a:r>
            <a:endParaRPr lang="en-US" sz="2400" dirty="0"/>
          </a:p>
        </p:txBody>
      </p:sp>
      <p:sp>
        <p:nvSpPr>
          <p:cNvPr id="22533" name="Rectangle 5"/>
          <p:cNvSpPr>
            <a:spLocks noChangeArrowheads="1"/>
          </p:cNvSpPr>
          <p:nvPr/>
        </p:nvSpPr>
        <p:spPr bwMode="auto">
          <a:xfrm>
            <a:off x="1066800" y="381000"/>
            <a:ext cx="7010400" cy="685800"/>
          </a:xfrm>
          <a:prstGeom prst="rect">
            <a:avLst/>
          </a:prstGeom>
          <a:noFill/>
          <a:ln w="9525">
            <a:solidFill>
              <a:schemeClr val="tx1"/>
            </a:solidFill>
            <a:miter lim="800000"/>
            <a:headEnd/>
            <a:tailEnd/>
          </a:ln>
          <a:effectLst/>
        </p:spPr>
        <p:txBody>
          <a:bodyPr wrap="none" anchor="ctr"/>
          <a:lstStyle/>
          <a:p>
            <a:endParaRPr lang="en-US"/>
          </a:p>
        </p:txBody>
      </p:sp>
      <p:sp>
        <p:nvSpPr>
          <p:cNvPr id="22534" name="AutoShape 6"/>
          <p:cNvSpPr>
            <a:spLocks/>
          </p:cNvSpPr>
          <p:nvPr/>
        </p:nvSpPr>
        <p:spPr bwMode="auto">
          <a:xfrm rot="19330070">
            <a:off x="7075217" y="3658357"/>
            <a:ext cx="531273" cy="2536323"/>
          </a:xfrm>
          <a:prstGeom prst="rightBrace">
            <a:avLst>
              <a:gd name="adj1" fmla="val 32378"/>
              <a:gd name="adj2" fmla="val 48301"/>
            </a:avLst>
          </a:prstGeom>
          <a:noFill/>
          <a:ln w="9525">
            <a:solidFill>
              <a:schemeClr val="tx1"/>
            </a:solidFill>
            <a:round/>
            <a:headEnd/>
            <a:tailEnd/>
          </a:ln>
          <a:effectLst/>
        </p:spPr>
        <p:txBody>
          <a:bodyPr wrap="none" anchor="ctr"/>
          <a:lstStyle/>
          <a:p>
            <a:endParaRPr lang="en-US"/>
          </a:p>
        </p:txBody>
      </p:sp>
      <p:sp>
        <p:nvSpPr>
          <p:cNvPr id="22535" name="Text Box 7"/>
          <p:cNvSpPr txBox="1">
            <a:spLocks noChangeArrowheads="1"/>
          </p:cNvSpPr>
          <p:nvPr/>
        </p:nvSpPr>
        <p:spPr bwMode="auto">
          <a:xfrm>
            <a:off x="7620000" y="3962400"/>
            <a:ext cx="1524000" cy="1311275"/>
          </a:xfrm>
          <a:prstGeom prst="rect">
            <a:avLst/>
          </a:prstGeom>
          <a:noFill/>
          <a:ln w="9525">
            <a:noFill/>
            <a:miter lim="800000"/>
            <a:headEnd/>
            <a:tailEnd/>
          </a:ln>
          <a:effectLst/>
        </p:spPr>
        <p:txBody>
          <a:bodyPr>
            <a:spAutoFit/>
          </a:bodyPr>
          <a:lstStyle/>
          <a:p>
            <a:pPr>
              <a:spcBef>
                <a:spcPct val="50000"/>
              </a:spcBef>
            </a:pPr>
            <a:r>
              <a:rPr lang="en-US" sz="2000"/>
              <a:t>Document all of this from this point on.</a:t>
            </a:r>
          </a:p>
        </p:txBody>
      </p:sp>
      <p:sp>
        <p:nvSpPr>
          <p:cNvPr id="22536" name="Rectangle 8"/>
          <p:cNvSpPr>
            <a:spLocks noChangeArrowheads="1"/>
          </p:cNvSpPr>
          <p:nvPr/>
        </p:nvSpPr>
        <p:spPr bwMode="auto">
          <a:xfrm>
            <a:off x="7620000" y="4038600"/>
            <a:ext cx="1295400" cy="1219200"/>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a:spLocks noChangeArrowheads="1"/>
          </p:cNvSpPr>
          <p:nvPr/>
        </p:nvSpPr>
        <p:spPr bwMode="auto">
          <a:xfrm>
            <a:off x="381000" y="1066800"/>
            <a:ext cx="8534400" cy="4431983"/>
          </a:xfrm>
          <a:prstGeom prst="rect">
            <a:avLst/>
          </a:prstGeom>
          <a:noFill/>
          <a:ln w="9525">
            <a:noFill/>
            <a:miter lim="800000"/>
            <a:headEnd/>
            <a:tailEnd/>
          </a:ln>
          <a:effectLst/>
        </p:spPr>
        <p:txBody>
          <a:bodyPr wrap="square">
            <a:spAutoFit/>
          </a:bodyPr>
          <a:lstStyle/>
          <a:p>
            <a:pPr>
              <a:spcBef>
                <a:spcPct val="50000"/>
              </a:spcBef>
            </a:pPr>
            <a:r>
              <a:rPr lang="en-US" sz="7200" dirty="0"/>
              <a:t>What’s the difference between Rules and Procedures?</a:t>
            </a:r>
          </a:p>
          <a:p>
            <a:pPr algn="ctr">
              <a:spcBef>
                <a:spcPct val="50000"/>
              </a:spcBef>
            </a:pPr>
            <a:r>
              <a:rPr lang="en-US" sz="4400" i="1" dirty="0"/>
              <a:t>(Group Discussion Time)</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Classroom Rules</a:t>
            </a:r>
            <a:endParaRPr lang="en-US"/>
          </a:p>
        </p:txBody>
      </p:sp>
      <p:sp>
        <p:nvSpPr>
          <p:cNvPr id="15363" name="Rectangle 3"/>
          <p:cNvSpPr>
            <a:spLocks noGrp="1" noChangeArrowheads="1"/>
          </p:cNvSpPr>
          <p:nvPr>
            <p:ph type="body" sz="half" idx="1"/>
          </p:nvPr>
        </p:nvSpPr>
        <p:spPr/>
        <p:txBody>
          <a:bodyPr/>
          <a:lstStyle/>
          <a:p>
            <a:r>
              <a:rPr lang="en-US" sz="4800" smtClean="0"/>
              <a:t>Simply put, rules say what you may or may not do.</a:t>
            </a:r>
            <a:endParaRPr lang="en-US" sz="4800"/>
          </a:p>
        </p:txBody>
      </p:sp>
      <p:pic>
        <p:nvPicPr>
          <p:cNvPr id="15366" name="Picture 6" descr="ag00308_"/>
          <p:cNvPicPr>
            <a:picLocks noGrp="1" noChangeAspect="1" noChangeArrowheads="1" noCrop="1"/>
          </p:cNvPicPr>
          <p:nvPr>
            <p:ph type="clipArt" sz="half" idx="2"/>
          </p:nvPr>
        </p:nvPicPr>
        <p:blipFill>
          <a:blip r:embed="rId2" cstate="print"/>
          <a:srcRect/>
          <a:stretch>
            <a:fillRect/>
          </a:stretch>
        </p:blipFill>
        <p:spPr>
          <a:xfrm>
            <a:off x="5114925" y="1981200"/>
            <a:ext cx="2874963" cy="4114800"/>
          </a:xfrm>
          <a:noFill/>
          <a:ln/>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28600" y="609600"/>
            <a:ext cx="8763000" cy="1143000"/>
          </a:xfrm>
        </p:spPr>
        <p:txBody>
          <a:bodyPr/>
          <a:lstStyle/>
          <a:p>
            <a:r>
              <a:rPr lang="en-US" sz="4000" smtClean="0"/>
              <a:t>Classroom Procedures</a:t>
            </a:r>
            <a:endParaRPr lang="en-US" sz="4000"/>
          </a:p>
        </p:txBody>
      </p:sp>
      <p:sp>
        <p:nvSpPr>
          <p:cNvPr id="16388" name="Rectangle 4"/>
          <p:cNvSpPr>
            <a:spLocks noGrp="1" noChangeArrowheads="1"/>
          </p:cNvSpPr>
          <p:nvPr>
            <p:ph type="body" sz="half" idx="2"/>
          </p:nvPr>
        </p:nvSpPr>
        <p:spPr/>
        <p:txBody>
          <a:bodyPr/>
          <a:lstStyle/>
          <a:p>
            <a:r>
              <a:rPr lang="en-US" sz="4800" smtClean="0"/>
              <a:t>Procedures teach us </a:t>
            </a:r>
            <a:r>
              <a:rPr lang="en-US" sz="4800" i="1" smtClean="0"/>
              <a:t>how</a:t>
            </a:r>
            <a:r>
              <a:rPr lang="en-US" sz="4800" smtClean="0"/>
              <a:t> to do something</a:t>
            </a:r>
            <a:endParaRPr lang="en-US" sz="4800"/>
          </a:p>
        </p:txBody>
      </p:sp>
      <p:pic>
        <p:nvPicPr>
          <p:cNvPr id="16390" name="Picture 6" descr="ag00306_"/>
          <p:cNvPicPr>
            <a:picLocks noGrp="1" noChangeAspect="1" noChangeArrowheads="1" noCrop="1"/>
          </p:cNvPicPr>
          <p:nvPr>
            <p:ph type="clipArt" sz="half" idx="1"/>
          </p:nvPr>
        </p:nvPicPr>
        <p:blipFill>
          <a:blip r:embed="rId2" cstate="print"/>
          <a:srcRect/>
          <a:stretch>
            <a:fillRect/>
          </a:stretch>
        </p:blipFill>
        <p:spPr>
          <a:xfrm>
            <a:off x="1104900" y="1981200"/>
            <a:ext cx="2971800" cy="4114800"/>
          </a:xfrm>
          <a:noFill/>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685800" y="228600"/>
            <a:ext cx="7772400" cy="1143000"/>
          </a:xfrm>
        </p:spPr>
        <p:txBody>
          <a:bodyPr/>
          <a:lstStyle/>
          <a:p>
            <a:r>
              <a:rPr lang="en-US" dirty="0" smtClean="0"/>
              <a:t>Sample Classroom Rules</a:t>
            </a:r>
          </a:p>
        </p:txBody>
      </p:sp>
      <p:sp>
        <p:nvSpPr>
          <p:cNvPr id="66563" name="Content Placeholder 2"/>
          <p:cNvSpPr>
            <a:spLocks noGrp="1"/>
          </p:cNvSpPr>
          <p:nvPr>
            <p:ph idx="1"/>
          </p:nvPr>
        </p:nvSpPr>
        <p:spPr>
          <a:xfrm>
            <a:off x="381000" y="1524000"/>
            <a:ext cx="7772400" cy="4114800"/>
          </a:xfrm>
        </p:spPr>
        <p:txBody>
          <a:bodyPr/>
          <a:lstStyle/>
          <a:p>
            <a:r>
              <a:rPr lang="en-US" dirty="0" smtClean="0"/>
              <a:t>You may not be disrespectful in this classroom</a:t>
            </a:r>
          </a:p>
          <a:p>
            <a:pPr>
              <a:buFont typeface="Arial" charset="0"/>
              <a:buNone/>
            </a:pPr>
            <a:endParaRPr lang="en-US" dirty="0" smtClean="0"/>
          </a:p>
          <a:p>
            <a:r>
              <a:rPr lang="en-US" dirty="0" smtClean="0"/>
              <a:t>You may have fun and learn </a:t>
            </a:r>
            <a:r>
              <a:rPr lang="en-US" dirty="0" smtClean="0">
                <a:sym typeface="Wingdings" pitchFamily="2" charset="2"/>
              </a:rPr>
              <a:t></a:t>
            </a:r>
          </a:p>
          <a:p>
            <a:pPr>
              <a:buFont typeface="Arial" charset="0"/>
              <a:buNone/>
            </a:pPr>
            <a:endParaRPr lang="en-US" dirty="0" smtClean="0"/>
          </a:p>
          <a:p>
            <a:r>
              <a:rPr lang="en-US" dirty="0" smtClean="0"/>
              <a:t>You may not chew gum in this classroom</a:t>
            </a:r>
          </a:p>
          <a:p>
            <a:pPr>
              <a:buFont typeface="Arial" charset="0"/>
              <a:buNone/>
            </a:pPr>
            <a:endParaRPr lang="en-US" dirty="0" smtClean="0"/>
          </a:p>
          <a:p>
            <a:r>
              <a:rPr lang="en-US" dirty="0" smtClean="0"/>
              <a:t>You may enjoy a gobstopper or                   some skittles!!!</a:t>
            </a:r>
          </a:p>
          <a:p>
            <a:pPr>
              <a:buFont typeface="Arial" charset="0"/>
              <a:buNone/>
            </a:pPr>
            <a:endParaRPr lang="en-US" dirty="0" smtClean="0"/>
          </a:p>
        </p:txBody>
      </p:sp>
      <p:pic>
        <p:nvPicPr>
          <p:cNvPr id="66564" name="Picture 2" descr="C:\Documents and Settings\jagould\My Documents\My Pictures\Microsoft Clip Organizer\j0153936.wmf"/>
          <p:cNvPicPr>
            <a:picLocks noChangeAspect="1" noChangeArrowheads="1"/>
          </p:cNvPicPr>
          <p:nvPr/>
        </p:nvPicPr>
        <p:blipFill>
          <a:blip r:embed="rId2" cstate="print"/>
          <a:srcRect/>
          <a:stretch>
            <a:fillRect/>
          </a:stretch>
        </p:blipFill>
        <p:spPr bwMode="auto">
          <a:xfrm>
            <a:off x="7848600" y="3810000"/>
            <a:ext cx="1219200" cy="2846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rtlCol="0">
            <a:normAutofit fontScale="90000"/>
          </a:bodyPr>
          <a:lstStyle/>
          <a:p>
            <a:pPr fontAlgn="auto">
              <a:spcAft>
                <a:spcPts val="0"/>
              </a:spcAft>
              <a:defRPr/>
            </a:pPr>
            <a:r>
              <a:rPr lang="en-US" dirty="0" smtClean="0"/>
              <a:t>Sample Classroom Procedures</a:t>
            </a:r>
            <a:endParaRPr lang="en-US" dirty="0"/>
          </a:p>
        </p:txBody>
      </p:sp>
      <p:sp>
        <p:nvSpPr>
          <p:cNvPr id="3" name="Content Placeholder 2"/>
          <p:cNvSpPr>
            <a:spLocks noGrp="1"/>
          </p:cNvSpPr>
          <p:nvPr>
            <p:ph idx="1"/>
          </p:nvPr>
        </p:nvSpPr>
        <p:spPr>
          <a:xfrm>
            <a:off x="304800" y="1600200"/>
            <a:ext cx="8610600" cy="4525963"/>
          </a:xfrm>
        </p:spPr>
        <p:txBody>
          <a:bodyPr/>
          <a:lstStyle/>
          <a:p>
            <a:pPr marL="514350" indent="-514350">
              <a:lnSpc>
                <a:spcPct val="200000"/>
              </a:lnSpc>
              <a:buFont typeface="Calibri" pitchFamily="34" charset="0"/>
              <a:buAutoNum type="arabicPeriod"/>
            </a:pPr>
            <a:r>
              <a:rPr lang="en-US" smtClean="0"/>
              <a:t>Enter the room quietly, on-time, and ready</a:t>
            </a:r>
          </a:p>
          <a:p>
            <a:pPr marL="514350" indent="-514350">
              <a:lnSpc>
                <a:spcPct val="200000"/>
              </a:lnSpc>
              <a:buFont typeface="Calibri" pitchFamily="34" charset="0"/>
              <a:buAutoNum type="arabicPeriod"/>
            </a:pPr>
            <a:r>
              <a:rPr lang="en-US" smtClean="0"/>
              <a:t>Raise your hand and WAIT to be called upon</a:t>
            </a:r>
          </a:p>
          <a:p>
            <a:pPr marL="514350" indent="-514350">
              <a:lnSpc>
                <a:spcPct val="200000"/>
              </a:lnSpc>
              <a:buFont typeface="Calibri" pitchFamily="34" charset="0"/>
              <a:buAutoNum type="arabicPeriod"/>
            </a:pPr>
            <a:r>
              <a:rPr lang="en-US" smtClean="0"/>
              <a:t>Do not leave your seat without permission</a:t>
            </a:r>
          </a:p>
          <a:p>
            <a:pPr marL="514350" indent="-514350">
              <a:lnSpc>
                <a:spcPct val="200000"/>
              </a:lnSpc>
              <a:buFont typeface="Calibri" pitchFamily="34" charset="0"/>
              <a:buAutoNum type="arabicPeriod"/>
            </a:pPr>
            <a:r>
              <a:rPr lang="en-US" smtClean="0"/>
              <a:t>Always be respectful to everything, at all times</a:t>
            </a:r>
          </a:p>
        </p:txBody>
      </p:sp>
      <p:pic>
        <p:nvPicPr>
          <p:cNvPr id="67588" name="Picture 2" descr="C:\Documents and Settings\jagould\Local Settings\Temporary Internet Files\Content.IE5\0Q3WVN5B\MMj02836840000[1].gif"/>
          <p:cNvPicPr>
            <a:picLocks noChangeAspect="1" noChangeArrowheads="1" noCrop="1"/>
          </p:cNvPicPr>
          <p:nvPr/>
        </p:nvPicPr>
        <p:blipFill>
          <a:blip r:embed="rId2" cstate="print"/>
          <a:srcRect/>
          <a:stretch>
            <a:fillRect/>
          </a:stretch>
        </p:blipFill>
        <p:spPr bwMode="auto">
          <a:xfrm>
            <a:off x="7543800" y="533400"/>
            <a:ext cx="1403350" cy="1371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2"/>
          <p:cNvSpPr>
            <a:spLocks noGrp="1"/>
          </p:cNvSpPr>
          <p:nvPr>
            <p:ph idx="1"/>
          </p:nvPr>
        </p:nvSpPr>
        <p:spPr>
          <a:xfrm>
            <a:off x="0" y="533400"/>
            <a:ext cx="9144000" cy="5715000"/>
          </a:xfrm>
        </p:spPr>
        <p:txBody>
          <a:bodyPr/>
          <a:lstStyle/>
          <a:p>
            <a:r>
              <a:rPr lang="en-US" sz="4600" dirty="0" smtClean="0"/>
              <a:t>How do you define the illegal concept of </a:t>
            </a:r>
            <a:r>
              <a:rPr lang="en-US" sz="4600" b="1" dirty="0" smtClean="0"/>
              <a:t>Corporal Punishment</a:t>
            </a:r>
            <a:r>
              <a:rPr lang="en-US" sz="4600" dirty="0" smtClean="0"/>
              <a:t>?</a:t>
            </a:r>
          </a:p>
        </p:txBody>
      </p:sp>
      <p:pic>
        <p:nvPicPr>
          <p:cNvPr id="155652" name="Picture 2" descr="C:\Documents and Settings\jagould\Local Settings\Temporary Internet Files\Content.IE5\PR3OC4YB\MMj03033840000[1].gif"/>
          <p:cNvPicPr>
            <a:picLocks noChangeAspect="1" noChangeArrowheads="1" noCrop="1"/>
          </p:cNvPicPr>
          <p:nvPr/>
        </p:nvPicPr>
        <p:blipFill>
          <a:blip r:embed="rId2" cstate="print"/>
          <a:srcRect/>
          <a:stretch>
            <a:fillRect/>
          </a:stretch>
        </p:blipFill>
        <p:spPr bwMode="auto">
          <a:xfrm>
            <a:off x="6781800" y="3962400"/>
            <a:ext cx="2133600" cy="2020888"/>
          </a:xfrm>
          <a:prstGeom prst="rect">
            <a:avLst/>
          </a:prstGeom>
          <a:noFill/>
          <a:ln w="9525">
            <a:noFill/>
            <a:miter lim="800000"/>
            <a:headEnd/>
            <a:tailEnd/>
          </a:ln>
        </p:spPr>
      </p:pic>
      <p:pic>
        <p:nvPicPr>
          <p:cNvPr id="155653" name="Picture 4" descr="C:\Documents and Settings\jagould\Local Settings\Temporary Internet Files\Content.IE5\G6EXW2M3\MCj02986370000[1].wmf"/>
          <p:cNvPicPr>
            <a:picLocks noChangeAspect="1" noChangeArrowheads="1"/>
          </p:cNvPicPr>
          <p:nvPr/>
        </p:nvPicPr>
        <p:blipFill>
          <a:blip r:embed="rId3" cstate="print"/>
          <a:srcRect/>
          <a:stretch>
            <a:fillRect/>
          </a:stretch>
        </p:blipFill>
        <p:spPr bwMode="auto">
          <a:xfrm>
            <a:off x="3124200" y="2819400"/>
            <a:ext cx="3360738" cy="1390650"/>
          </a:xfrm>
          <a:prstGeom prst="rect">
            <a:avLst/>
          </a:prstGeom>
          <a:noFill/>
          <a:ln w="9525">
            <a:noFill/>
            <a:miter lim="800000"/>
            <a:headEnd/>
            <a:tailEnd/>
          </a:ln>
        </p:spPr>
      </p:pic>
      <p:pic>
        <p:nvPicPr>
          <p:cNvPr id="155654" name="Picture 5" descr="C:\Documents and Settings\jagould\Local Settings\Temporary Internet Files\Content.IE5\G6EXW2M3\MMj03368520000[1].gif"/>
          <p:cNvPicPr>
            <a:picLocks noChangeAspect="1" noChangeArrowheads="1" noCrop="1"/>
          </p:cNvPicPr>
          <p:nvPr/>
        </p:nvPicPr>
        <p:blipFill>
          <a:blip r:embed="rId4" cstate="print"/>
          <a:srcRect/>
          <a:stretch>
            <a:fillRect/>
          </a:stretch>
        </p:blipFill>
        <p:spPr bwMode="auto">
          <a:xfrm>
            <a:off x="533400" y="4419600"/>
            <a:ext cx="1219200" cy="1463675"/>
          </a:xfrm>
          <a:prstGeom prst="rect">
            <a:avLst/>
          </a:prstGeom>
          <a:noFill/>
          <a:ln w="9525">
            <a:noFill/>
            <a:miter lim="800000"/>
            <a:headEnd/>
            <a:tailEnd/>
          </a:ln>
        </p:spPr>
      </p:pic>
      <p:pic>
        <p:nvPicPr>
          <p:cNvPr id="155655" name="Picture 6" descr="C:\Documents and Settings\jagould\Local Settings\Temporary Internet Files\Content.IE5\G6EXW2M3\MCj02379220000[1].wmf"/>
          <p:cNvPicPr>
            <a:picLocks noChangeAspect="1" noChangeArrowheads="1"/>
          </p:cNvPicPr>
          <p:nvPr/>
        </p:nvPicPr>
        <p:blipFill>
          <a:blip r:embed="rId5" cstate="print"/>
          <a:srcRect/>
          <a:stretch>
            <a:fillRect/>
          </a:stretch>
        </p:blipFill>
        <p:spPr bwMode="auto">
          <a:xfrm>
            <a:off x="3733800" y="4419600"/>
            <a:ext cx="1876425" cy="1630363"/>
          </a:xfrm>
          <a:prstGeom prst="rect">
            <a:avLst/>
          </a:prstGeom>
          <a:noFill/>
          <a:ln w="9525">
            <a:noFill/>
            <a:miter lim="800000"/>
            <a:headEnd/>
            <a:tailEnd/>
          </a:ln>
        </p:spPr>
      </p:pic>
      <p:pic>
        <p:nvPicPr>
          <p:cNvPr id="155656" name="Picture 7" descr="C:\Documents and Settings\jagould\Local Settings\Temporary Internet Files\Content.IE5\PR3OC4YB\MCj02900300000[1].wmf"/>
          <p:cNvPicPr>
            <a:picLocks noChangeAspect="1" noChangeArrowheads="1"/>
          </p:cNvPicPr>
          <p:nvPr/>
        </p:nvPicPr>
        <p:blipFill>
          <a:blip r:embed="rId6" cstate="print"/>
          <a:srcRect/>
          <a:stretch>
            <a:fillRect/>
          </a:stretch>
        </p:blipFill>
        <p:spPr bwMode="auto">
          <a:xfrm>
            <a:off x="6934200" y="2438400"/>
            <a:ext cx="1738313" cy="1271588"/>
          </a:xfrm>
          <a:prstGeom prst="rect">
            <a:avLst/>
          </a:prstGeom>
          <a:noFill/>
          <a:ln w="9525">
            <a:noFill/>
            <a:miter lim="800000"/>
            <a:headEnd/>
            <a:tailEnd/>
          </a:ln>
        </p:spPr>
      </p:pic>
      <p:pic>
        <p:nvPicPr>
          <p:cNvPr id="155657" name="Picture 8" descr="C:\Documents and Settings\jagould\Local Settings\Temporary Internet Files\Content.IE5\5TW7S41C\MCBD08131_0000[1].wmf"/>
          <p:cNvPicPr>
            <a:picLocks noChangeAspect="1" noChangeArrowheads="1"/>
          </p:cNvPicPr>
          <p:nvPr/>
        </p:nvPicPr>
        <p:blipFill>
          <a:blip r:embed="rId7" cstate="print"/>
          <a:srcRect/>
          <a:stretch>
            <a:fillRect/>
          </a:stretch>
        </p:blipFill>
        <p:spPr bwMode="auto">
          <a:xfrm>
            <a:off x="609600" y="2640012"/>
            <a:ext cx="1228725" cy="1322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82000" cy="1143000"/>
          </a:xfrm>
        </p:spPr>
        <p:txBody>
          <a:bodyPr/>
          <a:lstStyle/>
          <a:p>
            <a:r>
              <a:rPr lang="en-US" sz="3600" b="1" dirty="0" smtClean="0"/>
              <a:t>KWLS Chart – Differentiated Instruction</a:t>
            </a:r>
            <a:endParaRPr lang="en-US" sz="3600" b="1" dirty="0"/>
          </a:p>
        </p:txBody>
      </p:sp>
      <p:sp>
        <p:nvSpPr>
          <p:cNvPr id="3" name="Content Placeholder 2"/>
          <p:cNvSpPr>
            <a:spLocks noGrp="1"/>
          </p:cNvSpPr>
          <p:nvPr>
            <p:ph idx="1"/>
          </p:nvPr>
        </p:nvSpPr>
        <p:spPr/>
        <p:txBody>
          <a:bodyPr>
            <a:normAutofit/>
          </a:bodyPr>
          <a:lstStyle/>
          <a:p>
            <a:r>
              <a:rPr lang="en-US" sz="4400" b="1" dirty="0" smtClean="0">
                <a:solidFill>
                  <a:srgbClr val="FF0000"/>
                </a:solidFill>
              </a:rPr>
              <a:t>K</a:t>
            </a:r>
            <a:r>
              <a:rPr lang="en-US" sz="4400" dirty="0" smtClean="0">
                <a:solidFill>
                  <a:srgbClr val="FF0000"/>
                </a:solidFill>
              </a:rPr>
              <a:t>now</a:t>
            </a:r>
            <a:r>
              <a:rPr lang="en-US" sz="4400" dirty="0" smtClean="0"/>
              <a:t>	    </a:t>
            </a:r>
          </a:p>
          <a:p>
            <a:r>
              <a:rPr lang="en-US" sz="4400" b="1" dirty="0" smtClean="0">
                <a:solidFill>
                  <a:srgbClr val="FF0000"/>
                </a:solidFill>
              </a:rPr>
              <a:t>W</a:t>
            </a:r>
            <a:r>
              <a:rPr lang="en-US" sz="4400" dirty="0" smtClean="0">
                <a:solidFill>
                  <a:srgbClr val="FF0000"/>
                </a:solidFill>
              </a:rPr>
              <a:t>onder</a:t>
            </a:r>
          </a:p>
          <a:p>
            <a:pPr>
              <a:buNone/>
            </a:pPr>
            <a:endParaRPr lang="en-US" sz="1600" dirty="0" smtClean="0"/>
          </a:p>
          <a:p>
            <a:r>
              <a:rPr lang="en-US" sz="4400" b="1" dirty="0" smtClean="0"/>
              <a:t>L</a:t>
            </a:r>
            <a:r>
              <a:rPr lang="en-US" sz="4400" dirty="0" smtClean="0"/>
              <a:t>earned</a:t>
            </a:r>
          </a:p>
          <a:p>
            <a:pPr>
              <a:buNone/>
            </a:pPr>
            <a:endParaRPr lang="en-US" sz="2800" dirty="0" smtClean="0"/>
          </a:p>
          <a:p>
            <a:r>
              <a:rPr lang="en-US" sz="4400" b="1" dirty="0" smtClean="0"/>
              <a:t>S</a:t>
            </a:r>
            <a:r>
              <a:rPr lang="en-US" sz="4400" dirty="0" smtClean="0"/>
              <a:t>till want to know</a:t>
            </a:r>
            <a:endParaRPr lang="en-US" sz="4400" dirty="0"/>
          </a:p>
        </p:txBody>
      </p:sp>
      <p:cxnSp>
        <p:nvCxnSpPr>
          <p:cNvPr id="5" name="Straight Connector 4"/>
          <p:cNvCxnSpPr/>
          <p:nvPr/>
        </p:nvCxnSpPr>
        <p:spPr>
          <a:xfrm>
            <a:off x="2590800" y="2590800"/>
            <a:ext cx="6172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048000" y="3429000"/>
            <a:ext cx="5791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76600" y="4724400"/>
            <a:ext cx="541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76600" y="4191000"/>
            <a:ext cx="5410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4400" y="6400800"/>
            <a:ext cx="792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57800" y="5791200"/>
            <a:ext cx="3581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610600" y="1600200"/>
            <a:ext cx="228600" cy="510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Left Brace 18"/>
          <p:cNvSpPr/>
          <p:nvPr/>
        </p:nvSpPr>
        <p:spPr>
          <a:xfrm>
            <a:off x="2971800" y="3733800"/>
            <a:ext cx="304800" cy="12192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8991600" cy="5867400"/>
          </a:xfrm>
        </p:spPr>
        <p:txBody>
          <a:bodyPr rtlCol="0">
            <a:normAutofit lnSpcReduction="10000"/>
          </a:bodyPr>
          <a:lstStyle/>
          <a:p>
            <a:pPr fontAlgn="auto">
              <a:spcAft>
                <a:spcPts val="0"/>
              </a:spcAft>
              <a:buFont typeface="Arial" pitchFamily="34" charset="0"/>
              <a:buChar char="•"/>
              <a:defRPr/>
            </a:pPr>
            <a:r>
              <a:rPr lang="en-US" sz="2400" dirty="0" smtClean="0"/>
              <a:t>Corporal punishment refers to intentional application of physical pain as a method of changing behavior. It includes a wide variety of methods such as hitting, slapping, punching, kicking, pinching, shaking, choking, use of various objects (wooden paddles, belts, sticks, pins, or others), </a:t>
            </a:r>
            <a:r>
              <a:rPr lang="en-US" sz="2400" b="1" i="1" dirty="0" smtClean="0"/>
              <a:t>painful body postures</a:t>
            </a:r>
            <a:r>
              <a:rPr lang="en-US" sz="2400" dirty="0" smtClean="0"/>
              <a:t>, </a:t>
            </a:r>
            <a:r>
              <a:rPr lang="en-US" sz="2400" dirty="0" smtClean="0">
                <a:solidFill>
                  <a:srgbClr val="FF0000"/>
                </a:solidFill>
              </a:rPr>
              <a:t>use of electric shock</a:t>
            </a:r>
            <a:r>
              <a:rPr lang="en-US" sz="2400" dirty="0" smtClean="0"/>
              <a:t>, use of excessive exercise drills, or prevention of urine or stool elimination.</a:t>
            </a:r>
          </a:p>
          <a:p>
            <a:pPr fontAlgn="auto">
              <a:spcAft>
                <a:spcPts val="0"/>
              </a:spcAft>
              <a:buFont typeface="Arial" pitchFamily="34" charset="0"/>
              <a:buNone/>
              <a:defRPr/>
            </a:pPr>
            <a:endParaRPr lang="en-US" sz="2400" dirty="0" smtClean="0"/>
          </a:p>
          <a:p>
            <a:pPr fontAlgn="auto">
              <a:spcAft>
                <a:spcPts val="0"/>
              </a:spcAft>
              <a:buFont typeface="Arial" pitchFamily="34" charset="0"/>
              <a:buChar char="•"/>
              <a:defRPr/>
            </a:pPr>
            <a:r>
              <a:rPr lang="en-US" sz="2400" dirty="0" smtClean="0"/>
              <a:t>A major obstacle to establishing a universal ban on corporal punishment is the current popular opinion in the United States that it is legally permissible to apply physical punishment to children in school. The common law since before the American Revolution has provided that, although teachers may use </a:t>
            </a:r>
            <a:r>
              <a:rPr lang="en-US" sz="2400" b="1" i="1" dirty="0" smtClean="0"/>
              <a:t>reasonable force</a:t>
            </a:r>
            <a:r>
              <a:rPr lang="en-US" sz="2400" dirty="0" smtClean="0"/>
              <a:t> to protect self, other students, or school property, any excessive or unreasonable force will subject the educator to either criminal liability or a civil claim for personal injuries.</a:t>
            </a:r>
          </a:p>
        </p:txBody>
      </p:sp>
      <p:sp>
        <p:nvSpPr>
          <p:cNvPr id="156675" name="TextBox 3"/>
          <p:cNvSpPr txBox="1">
            <a:spLocks noChangeArrowheads="1"/>
          </p:cNvSpPr>
          <p:nvPr/>
        </p:nvSpPr>
        <p:spPr bwMode="auto">
          <a:xfrm>
            <a:off x="228600" y="6324600"/>
            <a:ext cx="8763000" cy="461963"/>
          </a:xfrm>
          <a:prstGeom prst="rect">
            <a:avLst/>
          </a:prstGeom>
          <a:noFill/>
          <a:ln w="9525">
            <a:noFill/>
            <a:miter lim="800000"/>
            <a:headEnd/>
            <a:tailEnd/>
          </a:ln>
        </p:spPr>
        <p:txBody>
          <a:bodyPr>
            <a:spAutoFit/>
          </a:bodyPr>
          <a:lstStyle/>
          <a:p>
            <a:r>
              <a:rPr lang="en-US" sz="1200">
                <a:latin typeface="Calibri" pitchFamily="34" charset="0"/>
              </a:rPr>
              <a:t>Levin, J., &amp; Nolan, J. F. (2007). </a:t>
            </a:r>
            <a:r>
              <a:rPr lang="en-US" sz="1200" i="1">
                <a:latin typeface="Calibri" pitchFamily="34" charset="0"/>
              </a:rPr>
              <a:t>Principles of classroom management: A professional decision-making model (5</a:t>
            </a:r>
            <a:r>
              <a:rPr lang="en-US" sz="1200" i="1" baseline="30000">
                <a:latin typeface="Calibri" pitchFamily="34" charset="0"/>
              </a:rPr>
              <a:t>th</a:t>
            </a:r>
            <a:r>
              <a:rPr lang="en-US" sz="1200" i="1">
                <a:latin typeface="Calibri" pitchFamily="34" charset="0"/>
              </a:rPr>
              <a:t> Edition). </a:t>
            </a:r>
          </a:p>
          <a:p>
            <a:r>
              <a:rPr lang="en-US" sz="1200" i="1">
                <a:latin typeface="Calibri" pitchFamily="34" charset="0"/>
              </a:rPr>
              <a:t>          </a:t>
            </a:r>
            <a:r>
              <a:rPr lang="en-US" sz="1200">
                <a:latin typeface="Calibri" pitchFamily="34" charset="0"/>
              </a:rPr>
              <a:t>Boston: Pearson Education, Inc.</a:t>
            </a:r>
            <a:endParaRPr lang="en-US" sz="1200" i="1">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1143000"/>
            <a:ext cx="8839200" cy="3840163"/>
          </a:xfrm>
        </p:spPr>
        <p:txBody>
          <a:bodyPr/>
          <a:lstStyle/>
          <a:p>
            <a:r>
              <a:rPr lang="en-US" sz="3200" dirty="0" smtClean="0"/>
              <a:t>Teaching Collaboration &amp; Cooperative Learning                                            </a:t>
            </a:r>
            <a:r>
              <a:rPr lang="en-US" sz="2400" dirty="0" smtClean="0"/>
              <a:t>Using</a:t>
            </a:r>
            <a:r>
              <a:rPr lang="en-US" sz="3200" dirty="0" smtClean="0"/>
              <a:t>                                </a:t>
            </a:r>
            <a:br>
              <a:rPr lang="en-US" sz="3200" dirty="0" smtClean="0"/>
            </a:br>
            <a:r>
              <a:rPr lang="en-US" sz="3600" b="1" dirty="0" smtClean="0"/>
              <a:t>“The Six Thinking Hats”</a:t>
            </a:r>
            <a:r>
              <a:rPr lang="en-US" sz="3200" dirty="0" smtClean="0"/>
              <a:t/>
            </a:r>
            <a:br>
              <a:rPr lang="en-US" sz="3200" dirty="0" smtClean="0"/>
            </a:br>
            <a:r>
              <a:rPr lang="en-US" sz="2000" dirty="0" smtClean="0"/>
              <a:t>by</a:t>
            </a:r>
            <a:r>
              <a:rPr lang="en-US" sz="3200" dirty="0" smtClean="0"/>
              <a:t/>
            </a:r>
            <a:br>
              <a:rPr lang="en-US" sz="3200" dirty="0" smtClean="0"/>
            </a:br>
            <a:r>
              <a:rPr lang="en-US" sz="3200" dirty="0" smtClean="0"/>
              <a:t>Edward </a:t>
            </a:r>
            <a:r>
              <a:rPr lang="en-US" sz="3200" dirty="0" err="1" smtClean="0"/>
              <a:t>DeBono</a:t>
            </a:r>
            <a:endParaRPr lang="en-US" sz="3200" dirty="0" smtClean="0"/>
          </a:p>
        </p:txBody>
      </p:sp>
      <p:pic>
        <p:nvPicPr>
          <p:cNvPr id="15363" name="Picture 2" descr="C:\Documents and Settings\Jon\My Documents\My Pictures\Microsoft Clip Organizer\j0336355.gif"/>
          <p:cNvPicPr>
            <a:picLocks noChangeAspect="1" noChangeArrowheads="1" noCrop="1"/>
          </p:cNvPicPr>
          <p:nvPr/>
        </p:nvPicPr>
        <p:blipFill>
          <a:blip r:embed="rId2" cstate="print"/>
          <a:srcRect/>
          <a:stretch>
            <a:fillRect/>
          </a:stretch>
        </p:blipFill>
        <p:spPr bwMode="auto">
          <a:xfrm>
            <a:off x="914400" y="304800"/>
            <a:ext cx="1452563" cy="1524000"/>
          </a:xfrm>
          <a:prstGeom prst="rect">
            <a:avLst/>
          </a:prstGeom>
          <a:noFill/>
          <a:ln w="9525">
            <a:noFill/>
            <a:miter lim="800000"/>
            <a:headEnd/>
            <a:tailEnd/>
          </a:ln>
        </p:spPr>
      </p:pic>
      <p:pic>
        <p:nvPicPr>
          <p:cNvPr id="15364" name="Picture 3" descr="C:\Documents and Settings\Jon\My Documents\My Pictures\Microsoft Clip Organizer\j0336356.gif"/>
          <p:cNvPicPr>
            <a:picLocks noChangeAspect="1" noChangeArrowheads="1" noCrop="1"/>
          </p:cNvPicPr>
          <p:nvPr/>
        </p:nvPicPr>
        <p:blipFill>
          <a:blip r:embed="rId3" cstate="print"/>
          <a:srcRect/>
          <a:stretch>
            <a:fillRect/>
          </a:stretch>
        </p:blipFill>
        <p:spPr bwMode="auto">
          <a:xfrm>
            <a:off x="6934200" y="4724400"/>
            <a:ext cx="1447800" cy="1447800"/>
          </a:xfrm>
          <a:prstGeom prst="rect">
            <a:avLst/>
          </a:prstGeom>
          <a:noFill/>
          <a:ln w="9525">
            <a:noFill/>
            <a:miter lim="800000"/>
            <a:headEnd/>
            <a:tailEnd/>
          </a:ln>
        </p:spPr>
      </p:pic>
      <p:pic>
        <p:nvPicPr>
          <p:cNvPr id="15365" name="Picture 4" descr="C:\Documents and Settings\Jon\My Documents\My Pictures\Microsoft Clip Organizer\j0365266.gif"/>
          <p:cNvPicPr>
            <a:picLocks noChangeAspect="1" noChangeArrowheads="1" noCrop="1"/>
          </p:cNvPicPr>
          <p:nvPr/>
        </p:nvPicPr>
        <p:blipFill>
          <a:blip r:embed="rId4" cstate="print"/>
          <a:srcRect/>
          <a:stretch>
            <a:fillRect/>
          </a:stretch>
        </p:blipFill>
        <p:spPr bwMode="auto">
          <a:xfrm>
            <a:off x="7086600" y="304800"/>
            <a:ext cx="1228725" cy="1463675"/>
          </a:xfrm>
          <a:prstGeom prst="rect">
            <a:avLst/>
          </a:prstGeom>
          <a:noFill/>
          <a:ln w="9525">
            <a:noFill/>
            <a:miter lim="800000"/>
            <a:headEnd/>
            <a:tailEnd/>
          </a:ln>
        </p:spPr>
      </p:pic>
      <p:pic>
        <p:nvPicPr>
          <p:cNvPr id="15366" name="Picture 5" descr="C:\Documents and Settings\Jon\My Documents\My Pictures\Microsoft Clip Organizer\j0283077.gif"/>
          <p:cNvPicPr>
            <a:picLocks noChangeAspect="1" noChangeArrowheads="1" noCrop="1"/>
          </p:cNvPicPr>
          <p:nvPr/>
        </p:nvPicPr>
        <p:blipFill>
          <a:blip r:embed="rId5" cstate="print"/>
          <a:srcRect/>
          <a:stretch>
            <a:fillRect/>
          </a:stretch>
        </p:blipFill>
        <p:spPr bwMode="auto">
          <a:xfrm>
            <a:off x="1143000" y="4876800"/>
            <a:ext cx="1219200" cy="1330325"/>
          </a:xfrm>
          <a:prstGeom prst="rect">
            <a:avLst/>
          </a:prstGeom>
          <a:noFill/>
          <a:ln w="9525">
            <a:noFill/>
            <a:miter lim="800000"/>
            <a:headEnd/>
            <a:tailEnd/>
          </a:ln>
        </p:spPr>
      </p:pic>
      <p:pic>
        <p:nvPicPr>
          <p:cNvPr id="15367" name="Picture 6" descr="C:\Documents and Settings\Jon\My Documents\My Pictures\Microsoft Clip Organizer\j0297054.gif"/>
          <p:cNvPicPr>
            <a:picLocks noChangeAspect="1" noChangeArrowheads="1" noCrop="1"/>
          </p:cNvPicPr>
          <p:nvPr/>
        </p:nvPicPr>
        <p:blipFill>
          <a:blip r:embed="rId6" cstate="print"/>
          <a:srcRect/>
          <a:stretch>
            <a:fillRect/>
          </a:stretch>
        </p:blipFill>
        <p:spPr bwMode="auto">
          <a:xfrm>
            <a:off x="3962400" y="304800"/>
            <a:ext cx="1219200" cy="1219200"/>
          </a:xfrm>
          <a:prstGeom prst="rect">
            <a:avLst/>
          </a:prstGeom>
          <a:noFill/>
          <a:ln w="9525">
            <a:noFill/>
            <a:miter lim="800000"/>
            <a:headEnd/>
            <a:tailEnd/>
          </a:ln>
        </p:spPr>
      </p:pic>
      <p:pic>
        <p:nvPicPr>
          <p:cNvPr id="15368" name="Picture 7" descr="C:\Documents and Settings\Jon\My Documents\My Pictures\Microsoft Clip Organizer\j0234737.gif"/>
          <p:cNvPicPr>
            <a:picLocks noChangeAspect="1" noChangeArrowheads="1" noCrop="1"/>
          </p:cNvPicPr>
          <p:nvPr/>
        </p:nvPicPr>
        <p:blipFill>
          <a:blip r:embed="rId7" cstate="print"/>
          <a:srcRect/>
          <a:stretch>
            <a:fillRect/>
          </a:stretch>
        </p:blipFill>
        <p:spPr bwMode="auto">
          <a:xfrm>
            <a:off x="3733800" y="4572000"/>
            <a:ext cx="196056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868363"/>
          </a:xfrm>
        </p:spPr>
        <p:txBody>
          <a:bodyPr/>
          <a:lstStyle/>
          <a:p>
            <a:r>
              <a:rPr lang="en-US" smtClean="0"/>
              <a:t>Overview  of the Six Hats</a:t>
            </a:r>
          </a:p>
        </p:txBody>
      </p:sp>
      <p:sp>
        <p:nvSpPr>
          <p:cNvPr id="3" name="Content Placeholder 2"/>
          <p:cNvSpPr>
            <a:spLocks noGrp="1"/>
          </p:cNvSpPr>
          <p:nvPr>
            <p:ph sz="half" idx="1"/>
          </p:nvPr>
        </p:nvSpPr>
        <p:spPr>
          <a:xfrm>
            <a:off x="457200" y="1143000"/>
            <a:ext cx="4038600" cy="5257800"/>
          </a:xfrm>
        </p:spPr>
        <p:txBody>
          <a:bodyPr/>
          <a:lstStyle/>
          <a:p>
            <a:r>
              <a:rPr lang="en-US" smtClean="0"/>
              <a:t>The Green Hat</a:t>
            </a:r>
          </a:p>
          <a:p>
            <a:pPr lvl="1"/>
            <a:r>
              <a:rPr lang="en-US" smtClean="0"/>
              <a:t>Green Like vegetation and new growth</a:t>
            </a:r>
          </a:p>
          <a:p>
            <a:pPr lvl="1">
              <a:buFont typeface="Arial" charset="0"/>
              <a:buNone/>
            </a:pPr>
            <a:endParaRPr lang="en-US" smtClean="0"/>
          </a:p>
          <a:p>
            <a:r>
              <a:rPr lang="en-US" smtClean="0"/>
              <a:t>The White Hat</a:t>
            </a:r>
          </a:p>
          <a:p>
            <a:pPr lvl="1"/>
            <a:r>
              <a:rPr lang="en-US" smtClean="0"/>
              <a:t>Neutral color – “Just the facts mam”</a:t>
            </a:r>
          </a:p>
          <a:p>
            <a:pPr lvl="1">
              <a:buFont typeface="Arial" charset="0"/>
              <a:buNone/>
            </a:pPr>
            <a:endParaRPr lang="en-US" smtClean="0"/>
          </a:p>
          <a:p>
            <a:r>
              <a:rPr lang="en-US" smtClean="0"/>
              <a:t>The Yellow Hat</a:t>
            </a:r>
          </a:p>
          <a:p>
            <a:pPr lvl="1"/>
            <a:r>
              <a:rPr lang="en-US" smtClean="0"/>
              <a:t>Yellow like an optimistic sunny day</a:t>
            </a:r>
          </a:p>
          <a:p>
            <a:pPr>
              <a:buFont typeface="Arial" charset="0"/>
              <a:buNone/>
            </a:pPr>
            <a:endParaRPr lang="en-US" smtClean="0"/>
          </a:p>
        </p:txBody>
      </p:sp>
      <p:sp>
        <p:nvSpPr>
          <p:cNvPr id="4" name="Content Placeholder 3"/>
          <p:cNvSpPr>
            <a:spLocks noGrp="1"/>
          </p:cNvSpPr>
          <p:nvPr>
            <p:ph sz="half" idx="2"/>
          </p:nvPr>
        </p:nvSpPr>
        <p:spPr>
          <a:xfrm>
            <a:off x="4648200" y="1143000"/>
            <a:ext cx="4191000" cy="5257800"/>
          </a:xfrm>
        </p:spPr>
        <p:txBody>
          <a:bodyPr/>
          <a:lstStyle/>
          <a:p>
            <a:r>
              <a:rPr lang="en-US" smtClean="0"/>
              <a:t>The Black Hat</a:t>
            </a:r>
          </a:p>
          <a:p>
            <a:pPr lvl="1"/>
            <a:r>
              <a:rPr lang="en-US" smtClean="0"/>
              <a:t>The “Devil’s Advocate” to emphasize the negative</a:t>
            </a:r>
          </a:p>
          <a:p>
            <a:pPr lvl="1">
              <a:buFont typeface="Arial" charset="0"/>
              <a:buNone/>
            </a:pPr>
            <a:endParaRPr lang="en-US" smtClean="0"/>
          </a:p>
          <a:p>
            <a:r>
              <a:rPr lang="en-US" smtClean="0"/>
              <a:t>The Red Hat</a:t>
            </a:r>
          </a:p>
          <a:p>
            <a:pPr lvl="1"/>
            <a:r>
              <a:rPr lang="en-US" smtClean="0"/>
              <a:t>Red like the human heart – full of emotion</a:t>
            </a:r>
          </a:p>
          <a:p>
            <a:pPr lvl="1">
              <a:buFont typeface="Arial" charset="0"/>
              <a:buNone/>
            </a:pPr>
            <a:endParaRPr lang="en-US" smtClean="0"/>
          </a:p>
          <a:p>
            <a:r>
              <a:rPr lang="en-US" smtClean="0"/>
              <a:t>The Blue Hat</a:t>
            </a:r>
          </a:p>
          <a:p>
            <a:pPr lvl="1"/>
            <a:r>
              <a:rPr lang="en-US" smtClean="0"/>
              <a:t>Blue like the sky above – the CEO to maintain order</a:t>
            </a:r>
          </a:p>
        </p:txBody>
      </p:sp>
      <p:sp>
        <p:nvSpPr>
          <p:cNvPr id="5" name="Rounded Rectangle 4"/>
          <p:cNvSpPr/>
          <p:nvPr/>
        </p:nvSpPr>
        <p:spPr>
          <a:xfrm>
            <a:off x="3124200" y="1143000"/>
            <a:ext cx="990600" cy="3810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7162800" y="4648200"/>
            <a:ext cx="990600" cy="3810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7162800" y="2971800"/>
            <a:ext cx="990600" cy="3810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3124200" y="4648200"/>
            <a:ext cx="990600" cy="381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124200" y="2895600"/>
            <a:ext cx="990600" cy="38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7162800" y="1143000"/>
            <a:ext cx="990600" cy="3810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4" name="Straight Connector 13"/>
          <p:cNvCxnSpPr/>
          <p:nvPr/>
        </p:nvCxnSpPr>
        <p:spPr>
          <a:xfrm>
            <a:off x="3124200" y="1524000"/>
            <a:ext cx="1600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162800" y="5029200"/>
            <a:ext cx="1600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162800" y="3352800"/>
            <a:ext cx="1600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62800" y="1524000"/>
            <a:ext cx="1600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124200" y="3276600"/>
            <a:ext cx="1600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124200" y="5029200"/>
            <a:ext cx="16002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581400" y="1066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7620000" y="4572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7620000" y="2895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7620000" y="1066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3581400" y="4572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3581400" y="2819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 calcmode="lin" valueType="num">
                                      <p:cBhvr additive="base">
                                        <p:cTn id="4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anim calcmode="lin" valueType="num">
                                      <p:cBhvr additive="base">
                                        <p:cTn id="5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 calcmode="lin" valueType="num">
                                      <p:cBhvr additive="base">
                                        <p:cTn id="5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 calcmode="lin" valueType="num">
                                      <p:cBhvr additive="base">
                                        <p:cTn id="6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4"/>
          <p:cNvSpPr>
            <a:spLocks noGrp="1"/>
          </p:cNvSpPr>
          <p:nvPr>
            <p:ph sz="half" idx="1"/>
          </p:nvPr>
        </p:nvSpPr>
        <p:spPr>
          <a:xfrm>
            <a:off x="457200" y="609600"/>
            <a:ext cx="4800600" cy="5516563"/>
          </a:xfrm>
        </p:spPr>
        <p:txBody>
          <a:bodyPr/>
          <a:lstStyle/>
          <a:p>
            <a:pPr>
              <a:buFont typeface="Arial" charset="0"/>
              <a:buNone/>
            </a:pPr>
            <a:r>
              <a:rPr lang="en-US" smtClean="0"/>
              <a:t> 	</a:t>
            </a:r>
            <a:r>
              <a:rPr lang="en-US" sz="3600" smtClean="0"/>
              <a:t>You have just entered a government “Think Tank.”</a:t>
            </a:r>
          </a:p>
          <a:p>
            <a:pPr>
              <a:buFont typeface="Arial" charset="0"/>
              <a:buNone/>
            </a:pPr>
            <a:endParaRPr lang="en-US" sz="3600" smtClean="0"/>
          </a:p>
          <a:p>
            <a:pPr>
              <a:buFont typeface="Arial" charset="0"/>
              <a:buNone/>
            </a:pPr>
            <a:r>
              <a:rPr lang="en-US" sz="3600" smtClean="0"/>
              <a:t>	Take a moment to ponder new ideas waiting to be researched and explored.</a:t>
            </a:r>
          </a:p>
        </p:txBody>
      </p:sp>
      <p:pic>
        <p:nvPicPr>
          <p:cNvPr id="17411" name="Picture 2" descr="C:\Documents and Settings\Jon\My Documents\My Pictures\Microsoft Clip Organizer\j0172632.gif"/>
          <p:cNvPicPr>
            <a:picLocks noGrp="1" noChangeAspect="1" noChangeArrowheads="1" noCrop="1"/>
          </p:cNvPicPr>
          <p:nvPr>
            <p:ph sz="half" idx="2"/>
          </p:nvPr>
        </p:nvPicPr>
        <p:blipFill>
          <a:blip r:embed="rId2" cstate="print"/>
          <a:srcRect/>
          <a:stretch>
            <a:fillRect/>
          </a:stretch>
        </p:blipFill>
        <p:spPr>
          <a:xfrm>
            <a:off x="5715000" y="1905000"/>
            <a:ext cx="2209800" cy="3516313"/>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“The Scenario”</a:t>
            </a:r>
          </a:p>
        </p:txBody>
      </p:sp>
      <p:sp>
        <p:nvSpPr>
          <p:cNvPr id="18435" name="Content Placeholder 2"/>
          <p:cNvSpPr>
            <a:spLocks noGrp="1"/>
          </p:cNvSpPr>
          <p:nvPr>
            <p:ph sz="half" idx="1"/>
          </p:nvPr>
        </p:nvSpPr>
        <p:spPr>
          <a:xfrm>
            <a:off x="457200" y="1295400"/>
            <a:ext cx="4038600" cy="5334000"/>
          </a:xfrm>
        </p:spPr>
        <p:txBody>
          <a:bodyPr/>
          <a:lstStyle/>
          <a:p>
            <a:r>
              <a:rPr lang="en-US" smtClean="0"/>
              <a:t>After months collecting a paycheck in research and development, you have a question that you would like to propose to the group. </a:t>
            </a:r>
          </a:p>
          <a:p>
            <a:r>
              <a:rPr lang="en-US" smtClean="0"/>
              <a:t>You put on your White Hat, gather data, and put together an unbiased, informational presentation about ice cream, for the group.</a:t>
            </a:r>
          </a:p>
        </p:txBody>
      </p:sp>
      <p:sp>
        <p:nvSpPr>
          <p:cNvPr id="4" name="Content Placeholder 3"/>
          <p:cNvSpPr>
            <a:spLocks noGrp="1"/>
          </p:cNvSpPr>
          <p:nvPr>
            <p:ph sz="half" idx="2"/>
          </p:nvPr>
        </p:nvSpPr>
        <p:spPr>
          <a:xfrm>
            <a:off x="5105400" y="2819400"/>
            <a:ext cx="4038600" cy="3581400"/>
          </a:xfrm>
        </p:spPr>
        <p:txBody>
          <a:bodyPr/>
          <a:lstStyle/>
          <a:p>
            <a:pPr>
              <a:buFont typeface="Arial" charset="0"/>
              <a:buNone/>
            </a:pPr>
            <a:r>
              <a:rPr lang="en-US" sz="4400" smtClean="0"/>
              <a:t>“What Flavor of ice cream is superior, chocolate or vanilla?”</a:t>
            </a:r>
          </a:p>
        </p:txBody>
      </p:sp>
      <p:pic>
        <p:nvPicPr>
          <p:cNvPr id="18437" name="Picture 2" descr="C:\Documents and Settings\Jon\My Documents\My Pictures\Microsoft Clip Organizer\j0356718.gif"/>
          <p:cNvPicPr>
            <a:picLocks noChangeAspect="1" noChangeArrowheads="1" noCrop="1"/>
          </p:cNvPicPr>
          <p:nvPr/>
        </p:nvPicPr>
        <p:blipFill>
          <a:blip r:embed="rId2" cstate="print"/>
          <a:srcRect/>
          <a:stretch>
            <a:fillRect/>
          </a:stretch>
        </p:blipFill>
        <p:spPr bwMode="auto">
          <a:xfrm>
            <a:off x="6629400" y="457200"/>
            <a:ext cx="1839913" cy="1839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600200"/>
            <a:ext cx="8229600" cy="1143000"/>
          </a:xfrm>
        </p:spPr>
        <p:txBody>
          <a:bodyPr/>
          <a:lstStyle/>
          <a:p>
            <a:r>
              <a:rPr lang="en-US" smtClean="0"/>
              <a:t>The White Hat</a:t>
            </a:r>
          </a:p>
        </p:txBody>
      </p:sp>
      <p:sp>
        <p:nvSpPr>
          <p:cNvPr id="3" name="Content Placeholder 2"/>
          <p:cNvSpPr>
            <a:spLocks noGrp="1"/>
          </p:cNvSpPr>
          <p:nvPr>
            <p:ph sz="half" idx="1"/>
          </p:nvPr>
        </p:nvSpPr>
        <p:spPr>
          <a:xfrm>
            <a:off x="228600" y="2667000"/>
            <a:ext cx="4114800" cy="4038600"/>
          </a:xfrm>
        </p:spPr>
        <p:txBody>
          <a:bodyPr/>
          <a:lstStyle/>
          <a:p>
            <a:r>
              <a:rPr lang="en-US" smtClean="0"/>
              <a:t>Chocolate Ice Cream:</a:t>
            </a:r>
          </a:p>
          <a:p>
            <a:pPr lvl="1"/>
            <a:r>
              <a:rPr lang="en-US" smtClean="0"/>
              <a:t>The botanical name for cocoa is "Theobroma Cacoa,“ and is made from the beans--grown mainly in Central America</a:t>
            </a:r>
          </a:p>
          <a:p>
            <a:pPr lvl="1"/>
            <a:r>
              <a:rPr lang="en-US" smtClean="0"/>
              <a:t>Amount consumed by the average person in the United States 48 Pints per year</a:t>
            </a:r>
          </a:p>
        </p:txBody>
      </p:sp>
      <p:sp>
        <p:nvSpPr>
          <p:cNvPr id="4" name="Content Placeholder 3"/>
          <p:cNvSpPr>
            <a:spLocks noGrp="1"/>
          </p:cNvSpPr>
          <p:nvPr>
            <p:ph sz="half" idx="2"/>
          </p:nvPr>
        </p:nvSpPr>
        <p:spPr>
          <a:xfrm>
            <a:off x="5029200" y="2590800"/>
            <a:ext cx="3810000" cy="4114800"/>
          </a:xfrm>
        </p:spPr>
        <p:txBody>
          <a:bodyPr/>
          <a:lstStyle/>
          <a:p>
            <a:r>
              <a:rPr lang="en-US" smtClean="0"/>
              <a:t>Vanilla Ice Cream</a:t>
            </a:r>
          </a:p>
          <a:p>
            <a:pPr lvl="1"/>
            <a:r>
              <a:rPr lang="en-US" smtClean="0"/>
              <a:t>Comes from plant “Vanilla Planifolia” - a member of the orchid family--grown mainly in Madagascar</a:t>
            </a:r>
          </a:p>
          <a:p>
            <a:pPr lvl="1"/>
            <a:r>
              <a:rPr lang="en-US" smtClean="0"/>
              <a:t>Amount consumed by the average person in the United States 48 pints per year</a:t>
            </a:r>
          </a:p>
        </p:txBody>
      </p:sp>
      <p:pic>
        <p:nvPicPr>
          <p:cNvPr id="19461" name="Picture 4" descr="http://tbn0.google.com/images?q=tbn:RqGXShfWxToCBM:http://www.delongwine.com/news/wp-content/uploads/2007/09/dragnet.jpg">
            <a:hlinkClick r:id="rId2"/>
          </p:cNvPr>
          <p:cNvPicPr>
            <a:picLocks noChangeAspect="1" noChangeArrowheads="1"/>
          </p:cNvPicPr>
          <p:nvPr/>
        </p:nvPicPr>
        <p:blipFill>
          <a:blip r:embed="rId3" cstate="print"/>
          <a:srcRect/>
          <a:stretch>
            <a:fillRect/>
          </a:stretch>
        </p:blipFill>
        <p:spPr bwMode="auto">
          <a:xfrm>
            <a:off x="228600" y="685800"/>
            <a:ext cx="2438400" cy="1828800"/>
          </a:xfrm>
          <a:prstGeom prst="rect">
            <a:avLst/>
          </a:prstGeom>
          <a:noFill/>
          <a:ln w="9525">
            <a:noFill/>
            <a:miter lim="800000"/>
            <a:headEnd/>
            <a:tailEnd/>
          </a:ln>
        </p:spPr>
      </p:pic>
      <p:pic>
        <p:nvPicPr>
          <p:cNvPr id="19462" name="Picture 6" descr="http://tbn0.google.com/images?q=tbn:Qm9B74eXZbjgrM:http://www.catb.org/~esr/writings/dragnet/slides/mgp00003.idx.jpg">
            <a:hlinkClick r:id="rId4"/>
          </p:cNvPr>
          <p:cNvPicPr>
            <a:picLocks noChangeAspect="1" noChangeArrowheads="1"/>
          </p:cNvPicPr>
          <p:nvPr/>
        </p:nvPicPr>
        <p:blipFill>
          <a:blip r:embed="rId5" cstate="print"/>
          <a:srcRect/>
          <a:stretch>
            <a:fillRect/>
          </a:stretch>
        </p:blipFill>
        <p:spPr bwMode="auto">
          <a:xfrm>
            <a:off x="6553200" y="152400"/>
            <a:ext cx="2432050" cy="1828800"/>
          </a:xfrm>
          <a:prstGeom prst="rect">
            <a:avLst/>
          </a:prstGeom>
          <a:noFill/>
          <a:ln w="9525">
            <a:noFill/>
            <a:miter lim="800000"/>
            <a:headEnd/>
            <a:tailEnd/>
          </a:ln>
        </p:spPr>
      </p:pic>
      <p:pic>
        <p:nvPicPr>
          <p:cNvPr id="19463" name="Picture 7" descr="C:\Documents and Settings\Jon\My Documents\My Pictures\Microsoft Clip Organizer\j0318060.gif"/>
          <p:cNvPicPr>
            <a:picLocks noChangeAspect="1" noChangeArrowheads="1" noCrop="1"/>
          </p:cNvPicPr>
          <p:nvPr/>
        </p:nvPicPr>
        <p:blipFill>
          <a:blip r:embed="rId6" cstate="print"/>
          <a:srcRect/>
          <a:stretch>
            <a:fillRect/>
          </a:stretch>
        </p:blipFill>
        <p:spPr bwMode="auto">
          <a:xfrm>
            <a:off x="4267200" y="5029200"/>
            <a:ext cx="781050" cy="1431925"/>
          </a:xfrm>
          <a:prstGeom prst="rect">
            <a:avLst/>
          </a:prstGeom>
          <a:noFill/>
          <a:ln w="9525">
            <a:noFill/>
            <a:miter lim="800000"/>
            <a:headEnd/>
            <a:tailEnd/>
          </a:ln>
        </p:spPr>
      </p:pic>
      <p:sp>
        <p:nvSpPr>
          <p:cNvPr id="9" name="Oval Callout 8"/>
          <p:cNvSpPr/>
          <p:nvPr/>
        </p:nvSpPr>
        <p:spPr>
          <a:xfrm rot="1968645">
            <a:off x="2909888" y="119063"/>
            <a:ext cx="1689100" cy="1298575"/>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465" name="TextBox 9"/>
          <p:cNvSpPr txBox="1">
            <a:spLocks noChangeArrowheads="1"/>
          </p:cNvSpPr>
          <p:nvPr/>
        </p:nvSpPr>
        <p:spPr bwMode="auto">
          <a:xfrm>
            <a:off x="3124200" y="381000"/>
            <a:ext cx="1447800" cy="984250"/>
          </a:xfrm>
          <a:prstGeom prst="rect">
            <a:avLst/>
          </a:prstGeom>
          <a:noFill/>
          <a:ln w="9525">
            <a:noFill/>
            <a:miter lim="800000"/>
            <a:headEnd/>
            <a:tailEnd/>
          </a:ln>
        </p:spPr>
        <p:txBody>
          <a:bodyPr>
            <a:spAutoFit/>
          </a:bodyPr>
          <a:lstStyle/>
          <a:p>
            <a:r>
              <a:rPr lang="en-US" sz="2000">
                <a:latin typeface="Calibri" pitchFamily="34" charset="0"/>
              </a:rPr>
              <a:t>“Just the facts, mam”</a:t>
            </a:r>
          </a:p>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The Yellow Hat</a:t>
            </a:r>
          </a:p>
        </p:txBody>
      </p:sp>
      <p:sp>
        <p:nvSpPr>
          <p:cNvPr id="3" name="Content Placeholder 2"/>
          <p:cNvSpPr>
            <a:spLocks noGrp="1"/>
          </p:cNvSpPr>
          <p:nvPr>
            <p:ph sz="half" idx="1"/>
          </p:nvPr>
        </p:nvSpPr>
        <p:spPr>
          <a:xfrm>
            <a:off x="381000" y="1981200"/>
            <a:ext cx="4038600" cy="4525963"/>
          </a:xfrm>
        </p:spPr>
        <p:txBody>
          <a:bodyPr/>
          <a:lstStyle/>
          <a:p>
            <a:r>
              <a:rPr lang="en-US" smtClean="0"/>
              <a:t>At this time, put on your “Yellow Hat” (yellow like the sun) – only “Sunny,” positive comments from the group are allowed.</a:t>
            </a:r>
          </a:p>
          <a:p>
            <a:r>
              <a:rPr lang="en-US" smtClean="0"/>
              <a:t>Let’s discuss all of the potentially positive outcomes of choosing chocolate over vanilla.</a:t>
            </a:r>
          </a:p>
        </p:txBody>
      </p:sp>
      <p:pic>
        <p:nvPicPr>
          <p:cNvPr id="20484" name="Picture 3" descr="C:\Documents and Settings\Jon\Temporary Internet Files\Content.IE5\422AKVWP\MCj04244820000[1].wmf"/>
          <p:cNvPicPr>
            <a:picLocks noChangeAspect="1" noChangeArrowheads="1"/>
          </p:cNvPicPr>
          <p:nvPr/>
        </p:nvPicPr>
        <p:blipFill>
          <a:blip r:embed="rId2" cstate="print"/>
          <a:srcRect/>
          <a:stretch>
            <a:fillRect/>
          </a:stretch>
        </p:blipFill>
        <p:spPr bwMode="auto">
          <a:xfrm>
            <a:off x="4800600" y="2133600"/>
            <a:ext cx="3779838" cy="3352800"/>
          </a:xfrm>
          <a:prstGeom prst="rect">
            <a:avLst/>
          </a:prstGeom>
          <a:noFill/>
          <a:ln w="9525">
            <a:noFill/>
            <a:miter lim="800000"/>
            <a:headEnd/>
            <a:tailEnd/>
          </a:ln>
        </p:spPr>
      </p:pic>
      <p:pic>
        <p:nvPicPr>
          <p:cNvPr id="20485" name="Picture 4" descr="C:\Documents and Settings\Jon\My Documents\My Pictures\Microsoft Clip Organizer\j0283655.gif"/>
          <p:cNvPicPr>
            <a:picLocks noChangeAspect="1" noChangeArrowheads="1" noCrop="1"/>
          </p:cNvPicPr>
          <p:nvPr/>
        </p:nvPicPr>
        <p:blipFill>
          <a:blip r:embed="rId3" cstate="print"/>
          <a:srcRect/>
          <a:stretch>
            <a:fillRect/>
          </a:stretch>
        </p:blipFill>
        <p:spPr bwMode="auto">
          <a:xfrm>
            <a:off x="609600" y="304800"/>
            <a:ext cx="854075"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mtClean="0"/>
              <a:t>The Yellow Hat (Continued)</a:t>
            </a:r>
          </a:p>
        </p:txBody>
      </p:sp>
      <p:sp>
        <p:nvSpPr>
          <p:cNvPr id="21507" name="Content Placeholder 2"/>
          <p:cNvSpPr>
            <a:spLocks noGrp="1"/>
          </p:cNvSpPr>
          <p:nvPr>
            <p:ph sz="half" idx="1"/>
          </p:nvPr>
        </p:nvSpPr>
        <p:spPr>
          <a:xfrm>
            <a:off x="4343400" y="2057400"/>
            <a:ext cx="4038600" cy="3459163"/>
          </a:xfrm>
        </p:spPr>
        <p:txBody>
          <a:bodyPr/>
          <a:lstStyle/>
          <a:p>
            <a:r>
              <a:rPr lang="en-US" sz="3600" smtClean="0"/>
              <a:t>Keeping your “Yellow Hat” on, let’s discuss the potentially positive outcomes of choosing vanilla over chocolate.</a:t>
            </a:r>
          </a:p>
        </p:txBody>
      </p:sp>
      <p:pic>
        <p:nvPicPr>
          <p:cNvPr id="21508" name="Picture 2" descr="C:\Documents and Settings\Jon\My Documents\My Pictures\Microsoft Clip Organizer\j0303319.gif"/>
          <p:cNvPicPr>
            <a:picLocks noChangeAspect="1" noChangeArrowheads="1" noCrop="1"/>
          </p:cNvPicPr>
          <p:nvPr/>
        </p:nvPicPr>
        <p:blipFill>
          <a:blip r:embed="rId2" cstate="print"/>
          <a:srcRect/>
          <a:stretch>
            <a:fillRect/>
          </a:stretch>
        </p:blipFill>
        <p:spPr bwMode="auto">
          <a:xfrm>
            <a:off x="1143000" y="1905000"/>
            <a:ext cx="27559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The Black Hat</a:t>
            </a:r>
          </a:p>
        </p:txBody>
      </p:sp>
      <p:sp>
        <p:nvSpPr>
          <p:cNvPr id="3" name="Content Placeholder 2"/>
          <p:cNvSpPr>
            <a:spLocks noGrp="1"/>
          </p:cNvSpPr>
          <p:nvPr>
            <p:ph sz="half" idx="1"/>
          </p:nvPr>
        </p:nvSpPr>
        <p:spPr>
          <a:xfrm>
            <a:off x="457200" y="1600200"/>
            <a:ext cx="4038600" cy="4800600"/>
          </a:xfrm>
        </p:spPr>
        <p:txBody>
          <a:bodyPr rtlCol="0">
            <a:normAutofit lnSpcReduction="10000"/>
          </a:bodyPr>
          <a:lstStyle/>
          <a:p>
            <a:pPr fontAlgn="auto">
              <a:spcAft>
                <a:spcPts val="0"/>
              </a:spcAft>
              <a:buFont typeface="Arial" pitchFamily="34" charset="0"/>
              <a:buChar char="•"/>
              <a:defRPr/>
            </a:pPr>
            <a:r>
              <a:rPr lang="en-US" dirty="0" smtClean="0"/>
              <a:t>Now let’s put on our “Black Hat” (remember, black like the devil).</a:t>
            </a:r>
          </a:p>
          <a:p>
            <a:pPr fontAlgn="auto">
              <a:spcAft>
                <a:spcPts val="0"/>
              </a:spcAft>
              <a:buFont typeface="Arial" pitchFamily="34" charset="0"/>
              <a:buChar char="•"/>
              <a:defRPr/>
            </a:pPr>
            <a:r>
              <a:rPr lang="en-US" dirty="0" smtClean="0"/>
              <a:t>Let’s discuss the potentially negative outcomes of choosing chocolate over vanilla.</a:t>
            </a:r>
          </a:p>
          <a:p>
            <a:pPr fontAlgn="auto">
              <a:spcAft>
                <a:spcPts val="0"/>
              </a:spcAft>
              <a:buFont typeface="Arial" pitchFamily="34" charset="0"/>
              <a:buChar char="•"/>
              <a:defRPr/>
            </a:pPr>
            <a:r>
              <a:rPr lang="en-US" dirty="0" smtClean="0"/>
              <a:t>Let’s discuss the potentially negative outcomes of choosing vanilla over chocolate. </a:t>
            </a:r>
            <a:endParaRPr lang="en-US" dirty="0"/>
          </a:p>
        </p:txBody>
      </p:sp>
      <p:pic>
        <p:nvPicPr>
          <p:cNvPr id="22532" name="Picture 2" descr="C:\Documents and Settings\Jon\Temporary Internet Files\Content.IE5\W5OYYQZY\MCj04359310000[1].wmf"/>
          <p:cNvPicPr>
            <a:picLocks noChangeAspect="1" noChangeArrowheads="1"/>
          </p:cNvPicPr>
          <p:nvPr/>
        </p:nvPicPr>
        <p:blipFill>
          <a:blip r:embed="rId2" cstate="print"/>
          <a:srcRect/>
          <a:stretch>
            <a:fillRect/>
          </a:stretch>
        </p:blipFill>
        <p:spPr bwMode="auto">
          <a:xfrm>
            <a:off x="4419600" y="2133600"/>
            <a:ext cx="4335463" cy="3429000"/>
          </a:xfrm>
          <a:prstGeom prst="rect">
            <a:avLst/>
          </a:prstGeom>
          <a:noFill/>
          <a:ln w="9525">
            <a:noFill/>
            <a:miter lim="800000"/>
            <a:headEnd/>
            <a:tailEnd/>
          </a:ln>
        </p:spPr>
      </p:pic>
      <p:pic>
        <p:nvPicPr>
          <p:cNvPr id="22533" name="Picture 3" descr="C:\Documents and Settings\Jon\My Documents\My Pictures\Microsoft Clip Organizer\j0296860.gif"/>
          <p:cNvPicPr>
            <a:picLocks noChangeAspect="1" noChangeArrowheads="1" noCrop="1"/>
          </p:cNvPicPr>
          <p:nvPr/>
        </p:nvPicPr>
        <p:blipFill>
          <a:blip r:embed="rId3" cstate="print"/>
          <a:srcRect/>
          <a:stretch>
            <a:fillRect/>
          </a:stretch>
        </p:blipFill>
        <p:spPr bwMode="auto">
          <a:xfrm>
            <a:off x="304800" y="228600"/>
            <a:ext cx="1295400" cy="1068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The Red Hat</a:t>
            </a:r>
          </a:p>
        </p:txBody>
      </p:sp>
      <p:sp>
        <p:nvSpPr>
          <p:cNvPr id="3" name="Content Placeholder 2"/>
          <p:cNvSpPr>
            <a:spLocks noGrp="1"/>
          </p:cNvSpPr>
          <p:nvPr>
            <p:ph sz="half" idx="1"/>
          </p:nvPr>
        </p:nvSpPr>
        <p:spPr>
          <a:xfrm>
            <a:off x="457200" y="1600200"/>
            <a:ext cx="4191000" cy="4525963"/>
          </a:xfrm>
        </p:spPr>
        <p:txBody>
          <a:bodyPr rtlCol="0">
            <a:normAutofit lnSpcReduction="10000"/>
          </a:bodyPr>
          <a:lstStyle/>
          <a:p>
            <a:pPr fontAlgn="auto">
              <a:spcAft>
                <a:spcPts val="0"/>
              </a:spcAft>
              <a:buFont typeface="Arial" pitchFamily="34" charset="0"/>
              <a:buChar char="•"/>
              <a:defRPr/>
            </a:pPr>
            <a:r>
              <a:rPr lang="en-US" dirty="0" smtClean="0"/>
              <a:t>It’s time to “Get in touch with our emotions.”</a:t>
            </a:r>
          </a:p>
          <a:p>
            <a:pPr fontAlgn="auto">
              <a:spcAft>
                <a:spcPts val="0"/>
              </a:spcAft>
              <a:buFont typeface="Arial" pitchFamily="34" charset="0"/>
              <a:buNone/>
              <a:defRPr/>
            </a:pPr>
            <a:endParaRPr lang="en-US" dirty="0" smtClean="0"/>
          </a:p>
          <a:p>
            <a:pPr fontAlgn="auto">
              <a:spcAft>
                <a:spcPts val="0"/>
              </a:spcAft>
              <a:buFont typeface="Arial" pitchFamily="34" charset="0"/>
              <a:buChar char="•"/>
              <a:defRPr/>
            </a:pPr>
            <a:r>
              <a:rPr lang="en-US" dirty="0" smtClean="0"/>
              <a:t>Please put on your “Red Hat” (red, like your heart -- the “Emotional Hat”) and we will discuss how we are feeling about choosing one ice cream over another.</a:t>
            </a:r>
            <a:endParaRPr lang="en-US" dirty="0"/>
          </a:p>
        </p:txBody>
      </p:sp>
      <p:pic>
        <p:nvPicPr>
          <p:cNvPr id="23556" name="Picture 2" descr="C:\Documents and Settings\Jon\My Documents\My Pictures\Microsoft Clip Organizer\j0395706.gif"/>
          <p:cNvPicPr>
            <a:picLocks noChangeAspect="1" noChangeArrowheads="1" noCrop="1"/>
          </p:cNvPicPr>
          <p:nvPr/>
        </p:nvPicPr>
        <p:blipFill>
          <a:blip r:embed="rId2" cstate="print"/>
          <a:srcRect/>
          <a:stretch>
            <a:fillRect/>
          </a:stretch>
        </p:blipFill>
        <p:spPr bwMode="auto">
          <a:xfrm>
            <a:off x="5105400" y="1371600"/>
            <a:ext cx="342900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S101971726">
  <a:themeElements>
    <a:clrScheme name="black&amp;blue">
      <a:dk1>
        <a:srgbClr val="000000"/>
      </a:dk1>
      <a:lt1>
        <a:srgbClr val="000000"/>
      </a:lt1>
      <a:dk2>
        <a:srgbClr val="1F497D"/>
      </a:dk2>
      <a:lt2>
        <a:srgbClr val="2E66CD"/>
      </a:lt2>
      <a:accent1>
        <a:srgbClr val="02216C"/>
      </a:accent1>
      <a:accent2>
        <a:srgbClr val="153E7B"/>
      </a:accent2>
      <a:accent3>
        <a:srgbClr val="000000"/>
      </a:accent3>
      <a:accent4>
        <a:srgbClr val="8064A2"/>
      </a:accent4>
      <a:accent5>
        <a:srgbClr val="4BACC6"/>
      </a:accent5>
      <a:accent6>
        <a:srgbClr val="F79646"/>
      </a:accent6>
      <a:hlink>
        <a:srgbClr val="3382F8"/>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10685</TotalTime>
  <Words>5674</Words>
  <Application>Microsoft Office PowerPoint</Application>
  <PresentationFormat>On-screen Show (4:3)</PresentationFormat>
  <Paragraphs>863</Paragraphs>
  <Slides>123</Slides>
  <Notes>1</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123</vt:i4>
      </vt:variant>
    </vt:vector>
  </HeadingPairs>
  <TitlesOfParts>
    <vt:vector size="141" baseType="lpstr">
      <vt:lpstr>Arial</vt:lpstr>
      <vt:lpstr>Calibri</vt:lpstr>
      <vt:lpstr>Comic Sans MS</vt:lpstr>
      <vt:lpstr>Constantia</vt:lpstr>
      <vt:lpstr>Tahoma</vt:lpstr>
      <vt:lpstr>Times New Roman</vt:lpstr>
      <vt:lpstr>Wingdings</vt:lpstr>
      <vt:lpstr>Wingdings 2</vt:lpstr>
      <vt:lpstr>Default Design</vt:lpstr>
      <vt:lpstr>1_Default Design</vt:lpstr>
      <vt:lpstr>2_Default Design</vt:lpstr>
      <vt:lpstr>3_Default Design</vt:lpstr>
      <vt:lpstr>4_Default Design</vt:lpstr>
      <vt:lpstr>Office Theme</vt:lpstr>
      <vt:lpstr>5_Default Design</vt:lpstr>
      <vt:lpstr>10_Default Design</vt:lpstr>
      <vt:lpstr>Flow</vt:lpstr>
      <vt:lpstr>TS101971726</vt:lpstr>
      <vt:lpstr>PowerPoint Presentation</vt:lpstr>
      <vt:lpstr>Tent Cards</vt:lpstr>
      <vt:lpstr>The Power of Modeling</vt:lpstr>
      <vt:lpstr>Ice Breakers</vt:lpstr>
      <vt:lpstr>Dr. Jonathon A. Gould</vt:lpstr>
      <vt:lpstr>Ice Breakers</vt:lpstr>
      <vt:lpstr>Ice Breakers (Continued)</vt:lpstr>
      <vt:lpstr>Differentiated Instruction</vt:lpstr>
      <vt:lpstr>KWLS Chart – Differentiated Instruction</vt:lpstr>
      <vt:lpstr>Quick-Write Question(s):</vt:lpstr>
      <vt:lpstr>Lesson Planning: Overview of the  “15-Component Lesson Plan”</vt:lpstr>
      <vt:lpstr>15-Component Lesson Plan</vt:lpstr>
      <vt:lpstr>1. Grade Level / Name of Class / Content Focus /  Content Standards&amp; Benchmarks (GLCEs / HSCEs &amp; CCSSs)</vt:lpstr>
      <vt:lpstr>Link to the MDE &amp; the CCSS</vt:lpstr>
      <vt:lpstr>2. Purpose/ Relevancy to Students</vt:lpstr>
      <vt:lpstr>3. Special Needs Considerations/Accommodations</vt:lpstr>
      <vt:lpstr>4. Resources</vt:lpstr>
      <vt:lpstr>5.)  Performance Objective ABCD (Learning Outcome)</vt:lpstr>
      <vt:lpstr>6.)  Content-Literacy Strategy </vt:lpstr>
      <vt:lpstr>7.)  “Bell-Work”  </vt:lpstr>
      <vt:lpstr>8.)  Opening / Anticipatory Set</vt:lpstr>
      <vt:lpstr>PowerPoint Presentation</vt:lpstr>
      <vt:lpstr>PowerPoint Presentation</vt:lpstr>
      <vt:lpstr>9.)  Instructional Method</vt:lpstr>
      <vt:lpstr>10.) Guided Practice </vt:lpstr>
      <vt:lpstr>11.) Lesson Closure </vt:lpstr>
      <vt:lpstr>12.) Formative-Assessment Strategies      Added throughout the lesson </vt:lpstr>
      <vt:lpstr>13.) Re-teaching Plan / Independent Practice  / Extension Activity </vt:lpstr>
      <vt:lpstr>14.) Summative Assessment(s) </vt:lpstr>
      <vt:lpstr>15.) Reflection Notes </vt:lpstr>
      <vt:lpstr>The Road to creating “The Perfect Lesson Plan”</vt:lpstr>
      <vt:lpstr>Components 1 – 5</vt:lpstr>
      <vt:lpstr>Components 6 – 10</vt:lpstr>
      <vt:lpstr>Components 11 – 15</vt:lpstr>
      <vt:lpstr>Lesson Planning – Final Question:</vt:lpstr>
      <vt:lpstr>An Effective Lesson Plan Includes:</vt:lpstr>
      <vt:lpstr>Oil Tank Problem</vt:lpstr>
      <vt:lpstr>PowerPoint Presentation</vt:lpstr>
      <vt:lpstr>Problem…</vt:lpstr>
      <vt:lpstr>Problem…</vt:lpstr>
      <vt:lpstr>Problem…</vt:lpstr>
      <vt:lpstr>KWLS Chart – Differentiated Instruction</vt:lpstr>
      <vt:lpstr>Classroom Climate: Your “Ideal Classroom”</vt:lpstr>
      <vt:lpstr>PowerPoint Presentation</vt:lpstr>
      <vt:lpstr>PowerPoint Presentation</vt:lpstr>
      <vt:lpstr>Did you know…</vt:lpstr>
      <vt:lpstr>The 6 Ways of Teaching &amp; Learning</vt:lpstr>
      <vt:lpstr>Symbolic (Visual – Abstract)</vt:lpstr>
      <vt:lpstr>Written Words (Visual)</vt:lpstr>
      <vt:lpstr>Spoken Words (Verbal)</vt:lpstr>
      <vt:lpstr>Pictures (Visual – Concrete)</vt:lpstr>
      <vt:lpstr>Hands-On Activities (Kinesthetic)</vt:lpstr>
      <vt:lpstr>Real-World / Global Activities (Life)</vt:lpstr>
      <vt:lpstr>PowerPoint Presentation</vt:lpstr>
      <vt:lpstr>PowerPoint Presentation</vt:lpstr>
      <vt:lpstr>PowerPoint Presentation</vt:lpstr>
      <vt:lpstr>PowerPoint Presentation</vt:lpstr>
      <vt:lpstr>PowerPoint Presentation</vt:lpstr>
      <vt:lpstr>PowerPoint Presentation</vt:lpstr>
      <vt:lpstr>The Six Ways of Teaching &amp; Learning (cont.)</vt:lpstr>
      <vt:lpstr>Real-World / Global Activities (Life)</vt:lpstr>
      <vt:lpstr>PowerPoint Presentation</vt:lpstr>
      <vt:lpstr>PowerPoint Presentation</vt:lpstr>
      <vt:lpstr>PowerPoint Presentation</vt:lpstr>
      <vt:lpstr>PowerPoint Presentation</vt:lpstr>
      <vt:lpstr>Is anyone struggling with how to “Model” 1/2  divided by 1/3?</vt:lpstr>
      <vt:lpstr>Re-Cap…</vt:lpstr>
      <vt:lpstr>Now let’s model an easier “fraction divided by a fraction” example:</vt:lpstr>
      <vt:lpstr>1/2 divided by 1/3 equals</vt:lpstr>
      <vt:lpstr>PowerPoint Presentation</vt:lpstr>
      <vt:lpstr>Real-World / Global Activities (Life)</vt:lpstr>
      <vt:lpstr>Improper Fractions Modeled</vt:lpstr>
      <vt:lpstr>The Frayer Model</vt:lpstr>
      <vt:lpstr>KWLS Chart – Differentiated Instruction</vt:lpstr>
      <vt:lpstr>PowerPoint Presentation</vt:lpstr>
      <vt:lpstr>Extras – Time Permitting</vt:lpstr>
      <vt:lpstr>Base Five</vt:lpstr>
      <vt:lpstr>PowerPoint Presentation</vt:lpstr>
      <vt:lpstr>Quick-Write Question(s):</vt:lpstr>
      <vt:lpstr>PowerPoint Presentation</vt:lpstr>
      <vt:lpstr>PowerPoint Presentation</vt:lpstr>
      <vt:lpstr>PowerPoint Presentation</vt:lpstr>
      <vt:lpstr>Classroom Management Plan</vt:lpstr>
      <vt:lpstr>PowerPoint Presentation</vt:lpstr>
      <vt:lpstr>Classroom Rules</vt:lpstr>
      <vt:lpstr>Classroom Procedures</vt:lpstr>
      <vt:lpstr>Sample Classroom Rules</vt:lpstr>
      <vt:lpstr>Sample Classroom Procedures</vt:lpstr>
      <vt:lpstr>PowerPoint Presentation</vt:lpstr>
      <vt:lpstr>PowerPoint Presentation</vt:lpstr>
      <vt:lpstr>Teaching Collaboration &amp; Cooperative Learning                                            Using                                 “The Six Thinking Hats” by Edward DeBono</vt:lpstr>
      <vt:lpstr>Overview  of the Six Hats</vt:lpstr>
      <vt:lpstr>PowerPoint Presentation</vt:lpstr>
      <vt:lpstr>“The Scenario”</vt:lpstr>
      <vt:lpstr>The White Hat</vt:lpstr>
      <vt:lpstr>The Yellow Hat</vt:lpstr>
      <vt:lpstr>The Yellow Hat (Continued)</vt:lpstr>
      <vt:lpstr>The Black Hat</vt:lpstr>
      <vt:lpstr>The Red Hat</vt:lpstr>
      <vt:lpstr>The Blue Hat</vt:lpstr>
      <vt:lpstr>Extensions</vt:lpstr>
      <vt:lpstr>References</vt:lpstr>
      <vt:lpstr>“The Six-Hat Rap”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Quick-Write Question(s):</vt:lpstr>
      <vt:lpstr>PowerPoint Presentation</vt:lpstr>
      <vt:lpstr>Quick-Talk Question(s):</vt:lpstr>
      <vt:lpstr>Instructional Objectives</vt:lpstr>
      <vt:lpstr>Unit Planning Discussion</vt:lpstr>
      <vt:lpstr>Quick-Write Question(s):</vt:lpstr>
      <vt:lpstr>Presenting New Material (Direct Instruction -Step 3) </vt:lpstr>
      <vt:lpstr>PowerPoint Presentation</vt:lpstr>
      <vt:lpstr>PowerPoint Presentation</vt:lpstr>
      <vt:lpstr>PowerPoint Presentation</vt:lpstr>
      <vt:lpstr>Take 2 minutes to create a Deductive Reasoning Example</vt:lpstr>
      <vt:lpstr>PowerPoint Presentation</vt:lpstr>
      <vt:lpstr>PowerPoint Presentation</vt:lpstr>
    </vt:vector>
  </TitlesOfParts>
  <Company>SVSU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dc:creator>
  <cp:lastModifiedBy>Williams, Pamela</cp:lastModifiedBy>
  <cp:revision>89</cp:revision>
  <dcterms:created xsi:type="dcterms:W3CDTF">2011-12-26T12:09:58Z</dcterms:created>
  <dcterms:modified xsi:type="dcterms:W3CDTF">2015-03-13T04:31:10Z</dcterms:modified>
</cp:coreProperties>
</file>