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256" r:id="rId2"/>
    <p:sldId id="259" r:id="rId3"/>
    <p:sldId id="260" r:id="rId4"/>
    <p:sldId id="274" r:id="rId5"/>
    <p:sldId id="257" r:id="rId6"/>
    <p:sldId id="261" r:id="rId7"/>
    <p:sldId id="263" r:id="rId8"/>
    <p:sldId id="262" r:id="rId9"/>
    <p:sldId id="264" r:id="rId10"/>
    <p:sldId id="27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38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AAD9ED4-5508-45EA-AD9E-602BE7C3D4C4}" type="datetimeFigureOut">
              <a:rPr lang="en-US" smtClean="0"/>
              <a:pPr/>
              <a:t>2/6/2014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7505480-8DD1-4682-B4A5-3E91644FA515}" type="slidenum">
              <a:rPr lang="en-US" smtClean="0"/>
              <a:pPr/>
              <a:t>‹#›</a:t>
            </a:fld>
            <a:endParaRPr lang="en-US" dirty="0"/>
          </a:p>
        </p:txBody>
      </p:sp>
    </p:spTree>
    <p:extLst>
      <p:ext uri="{BB962C8B-B14F-4D97-AF65-F5344CB8AC3E}">
        <p14:creationId xmlns:p14="http://schemas.microsoft.com/office/powerpoint/2010/main" val="6738762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668DC2-23DD-4632-813F-2D24AA3E225C}" type="datetimeFigureOut">
              <a:rPr lang="en-US" smtClean="0"/>
              <a:pPr/>
              <a:t>2/6/2014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16383E-C786-49D8-8D67-47CB0FDED6E9}" type="slidenum">
              <a:rPr lang="en-US" smtClean="0"/>
              <a:pPr/>
              <a:t>‹#›</a:t>
            </a:fld>
            <a:endParaRPr lang="en-US" dirty="0"/>
          </a:p>
        </p:txBody>
      </p:sp>
    </p:spTree>
    <p:extLst>
      <p:ext uri="{BB962C8B-B14F-4D97-AF65-F5344CB8AC3E}">
        <p14:creationId xmlns:p14="http://schemas.microsoft.com/office/powerpoint/2010/main" val="1482417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FCD41C2-1657-4D5B-A1B1-128C26768496}" type="datetimeFigureOut">
              <a:rPr lang="en-US" smtClean="0"/>
              <a:pPr/>
              <a:t>2/6/2014</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689EAE6B-BBC2-4928-9389-4E23BDF817B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CD41C2-1657-4D5B-A1B1-128C26768496}" type="datetimeFigureOut">
              <a:rPr lang="en-US" smtClean="0"/>
              <a:pPr/>
              <a:t>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9EAE6B-BBC2-4928-9389-4E23BDF817B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EFCD41C2-1657-4D5B-A1B1-128C26768496}" type="datetimeFigureOut">
              <a:rPr lang="en-US" smtClean="0"/>
              <a:pPr/>
              <a:t>2/6/2014</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689EAE6B-BBC2-4928-9389-4E23BDF817B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FCD41C2-1657-4D5B-A1B1-128C26768496}" type="datetimeFigureOut">
              <a:rPr lang="en-US" smtClean="0"/>
              <a:pPr/>
              <a:t>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89EAE6B-BBC2-4928-9389-4E23BDF817BE}"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FCD41C2-1657-4D5B-A1B1-128C26768496}" type="datetimeFigureOut">
              <a:rPr lang="en-US" smtClean="0"/>
              <a:pPr/>
              <a:t>2/6/2014</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89EAE6B-BBC2-4928-9389-4E23BDF817BE}"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FCD41C2-1657-4D5B-A1B1-128C26768496}" type="datetimeFigureOut">
              <a:rPr lang="en-US" smtClean="0"/>
              <a:pPr/>
              <a:t>2/6/2014</a:t>
            </a:fld>
            <a:endParaRPr lang="en-US" dirty="0"/>
          </a:p>
        </p:txBody>
      </p:sp>
      <p:sp>
        <p:nvSpPr>
          <p:cNvPr id="10" name="Slide Number Placeholder 9"/>
          <p:cNvSpPr>
            <a:spLocks noGrp="1"/>
          </p:cNvSpPr>
          <p:nvPr>
            <p:ph type="sldNum" sz="quarter" idx="16"/>
          </p:nvPr>
        </p:nvSpPr>
        <p:spPr/>
        <p:txBody>
          <a:bodyPr rtlCol="0"/>
          <a:lstStyle/>
          <a:p>
            <a:fld id="{689EAE6B-BBC2-4928-9389-4E23BDF817BE}"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FCD41C2-1657-4D5B-A1B1-128C26768496}" type="datetimeFigureOut">
              <a:rPr lang="en-US" smtClean="0"/>
              <a:pPr/>
              <a:t>2/6/2014</a:t>
            </a:fld>
            <a:endParaRPr lang="en-US" dirty="0"/>
          </a:p>
        </p:txBody>
      </p:sp>
      <p:sp>
        <p:nvSpPr>
          <p:cNvPr id="12" name="Slide Number Placeholder 11"/>
          <p:cNvSpPr>
            <a:spLocks noGrp="1"/>
          </p:cNvSpPr>
          <p:nvPr>
            <p:ph type="sldNum" sz="quarter" idx="16"/>
          </p:nvPr>
        </p:nvSpPr>
        <p:spPr/>
        <p:txBody>
          <a:bodyPr rtlCol="0"/>
          <a:lstStyle/>
          <a:p>
            <a:fld id="{689EAE6B-BBC2-4928-9389-4E23BDF817BE}"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FCD41C2-1657-4D5B-A1B1-128C26768496}" type="datetimeFigureOut">
              <a:rPr lang="en-US" smtClean="0"/>
              <a:pPr/>
              <a:t>2/6/2014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689EAE6B-BBC2-4928-9389-4E23BDF817B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CD41C2-1657-4D5B-A1B1-128C26768496}" type="datetimeFigureOut">
              <a:rPr lang="en-US" smtClean="0"/>
              <a:pPr/>
              <a:t>2/6/2014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689EAE6B-BBC2-4928-9389-4E23BDF817B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FCD41C2-1657-4D5B-A1B1-128C26768496}" type="datetimeFigureOut">
              <a:rPr lang="en-US" smtClean="0"/>
              <a:pPr/>
              <a:t>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689EAE6B-BBC2-4928-9389-4E23BDF817BE}"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EFCD41C2-1657-4D5B-A1B1-128C26768496}" type="datetimeFigureOut">
              <a:rPr lang="en-US" smtClean="0"/>
              <a:pPr/>
              <a:t>2/6/2014</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689EAE6B-BBC2-4928-9389-4E23BDF817BE}"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FCD41C2-1657-4D5B-A1B1-128C26768496}" type="datetimeFigureOut">
              <a:rPr lang="en-US" smtClean="0"/>
              <a:pPr/>
              <a:t>2/6/2014</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89EAE6B-BBC2-4928-9389-4E23BDF817B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400"/>
            <a:ext cx="7772400" cy="1831975"/>
          </a:xfrm>
        </p:spPr>
        <p:txBody>
          <a:bodyPr>
            <a:normAutofit/>
          </a:bodyPr>
          <a:lstStyle/>
          <a:p>
            <a:r>
              <a:rPr lang="en-US" sz="3600" dirty="0" smtClean="0"/>
              <a:t>Special Education Procedures to Address Non-Compliant Findings related to Child Find</a:t>
            </a:r>
            <a:endParaRPr lang="en-US" sz="3600" dirty="0"/>
          </a:p>
        </p:txBody>
      </p:sp>
      <p:sp>
        <p:nvSpPr>
          <p:cNvPr id="3" name="Subtitle 2"/>
          <p:cNvSpPr>
            <a:spLocks noGrp="1"/>
          </p:cNvSpPr>
          <p:nvPr>
            <p:ph type="subTitle" idx="1"/>
          </p:nvPr>
        </p:nvSpPr>
        <p:spPr>
          <a:xfrm>
            <a:off x="685800" y="4038599"/>
            <a:ext cx="7772400" cy="772711"/>
          </a:xfrm>
        </p:spPr>
        <p:txBody>
          <a:bodyPr>
            <a:normAutofit fontScale="47500" lnSpcReduction="20000"/>
          </a:bodyPr>
          <a:lstStyle/>
          <a:p>
            <a:r>
              <a:rPr lang="en-US" dirty="0" smtClean="0"/>
              <a:t>Presenter</a:t>
            </a:r>
          </a:p>
          <a:p>
            <a:r>
              <a:rPr lang="en-US" dirty="0" smtClean="0"/>
              <a:t>Jim Kubaiko, Director</a:t>
            </a:r>
          </a:p>
          <a:p>
            <a:r>
              <a:rPr lang="en-US" dirty="0" smtClean="0"/>
              <a:t>Special Education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Find</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School districts must inform the public about available special education programs and services and how to access those programs and services.</a:t>
            </a:r>
          </a:p>
          <a:p>
            <a:r>
              <a:rPr lang="en-US" dirty="0" smtClean="0"/>
              <a:t>When:  Annually and ongoing</a:t>
            </a:r>
          </a:p>
          <a:p>
            <a:pPr>
              <a:buNone/>
            </a:pPr>
            <a:r>
              <a:rPr lang="en-US" sz="2600" dirty="0" smtClean="0"/>
              <a:t>Statement example:  </a:t>
            </a:r>
          </a:p>
          <a:p>
            <a:r>
              <a:rPr lang="en-US" sz="2600" dirty="0" smtClean="0"/>
              <a:t>“It is the policy of ___________Academy that all children who have or are suspected of having a disability under Part B of the Individuals with Disabilities Act (IDEA) and are in need of special education programs and services are identified, located and evaluated.  If you know of or have a child who may have a disability, please contact</a:t>
            </a:r>
            <a:r>
              <a:rPr lang="en-US" sz="3200" dirty="0" smtClean="0"/>
              <a:t>______________.”</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32648" cy="990600"/>
          </a:xfrm>
        </p:spPr>
        <p:txBody>
          <a:bodyPr>
            <a:normAutofit fontScale="90000"/>
          </a:bodyPr>
          <a:lstStyle/>
          <a:p>
            <a:pPr algn="ctr"/>
            <a:r>
              <a:rPr lang="en-US" sz="2000" dirty="0" smtClean="0"/>
              <a:t/>
            </a:r>
            <a:br>
              <a:rPr lang="en-US" sz="2000" dirty="0" smtClean="0"/>
            </a:br>
            <a:r>
              <a:rPr lang="en-US" sz="2000" b="1" dirty="0" smtClean="0"/>
              <a:t>Child Find Responsibilities</a:t>
            </a:r>
            <a:r>
              <a:rPr lang="en-US" sz="2000" dirty="0" smtClean="0"/>
              <a:t/>
            </a:r>
            <a:br>
              <a:rPr lang="en-US" sz="2000" dirty="0" smtClean="0"/>
            </a:br>
            <a:r>
              <a:rPr lang="en-US" sz="2000" dirty="0" smtClean="0"/>
              <a:t>Procedures to locate, evaluate and identify students who may qualify for special education programs and services</a:t>
            </a:r>
            <a:r>
              <a:rPr lang="en-US" sz="3200" b="1" dirty="0" smtClean="0"/>
              <a:t/>
            </a:r>
            <a:br>
              <a:rPr lang="en-US" sz="3200" b="1" dirty="0" smtClean="0"/>
            </a:br>
            <a:endParaRPr lang="en-US" sz="2200" dirty="0"/>
          </a:p>
        </p:txBody>
      </p:sp>
      <p:sp>
        <p:nvSpPr>
          <p:cNvPr id="3" name="Content Placeholder 2"/>
          <p:cNvSpPr>
            <a:spLocks noGrp="1"/>
          </p:cNvSpPr>
          <p:nvPr>
            <p:ph sz="quarter" idx="1"/>
          </p:nvPr>
        </p:nvSpPr>
        <p:spPr>
          <a:xfrm>
            <a:off x="609600" y="1600200"/>
            <a:ext cx="8153400" cy="4953000"/>
          </a:xfrm>
        </p:spPr>
        <p:txBody>
          <a:bodyPr>
            <a:normAutofit fontScale="32500" lnSpcReduction="20000"/>
          </a:bodyPr>
          <a:lstStyle/>
          <a:p>
            <a:r>
              <a:rPr lang="en-US" sz="7200" dirty="0" smtClean="0"/>
              <a:t>The academy will publically display a written statement that the academy serves all students, including those with a disability and parents or staff who suspect that a child may have a disability should contact the school leader.</a:t>
            </a:r>
          </a:p>
          <a:p>
            <a:r>
              <a:rPr lang="en-US" sz="7200" dirty="0" smtClean="0"/>
              <a:t>The academy will utilize Response to Intervention (RtI) and Positive Behavior Intervention Support (PBIS) as school-wide initiatives to review concerns about student academic and behavioral performance.</a:t>
            </a:r>
          </a:p>
          <a:p>
            <a:r>
              <a:rPr lang="en-US" sz="7200" dirty="0" smtClean="0"/>
              <a:t> RtI was designed to assist schools in identifying students who may have a learning disability.  The academy has chosen this process to identify such students for a special education referral based on documented and reviewed data on the student’s response to interventions.</a:t>
            </a:r>
          </a:p>
          <a:p>
            <a:r>
              <a:rPr lang="en-US" sz="7200" dirty="0" smtClean="0"/>
              <a:t>At any time during the RtI process, staff or parents may request that a student be referred for a special education evaluation by submitting a request in writing to the school leader.</a:t>
            </a:r>
          </a:p>
          <a:p>
            <a:pPr>
              <a:buNone/>
            </a:pPr>
            <a:endParaRPr lang="en-US" sz="72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Child Study Team Process</a:t>
            </a:r>
            <a:endParaRPr lang="en-US" dirty="0"/>
          </a:p>
        </p:txBody>
      </p:sp>
      <p:sp>
        <p:nvSpPr>
          <p:cNvPr id="5" name="Content Placeholder 4"/>
          <p:cNvSpPr>
            <a:spLocks noGrp="1"/>
          </p:cNvSpPr>
          <p:nvPr>
            <p:ph sz="quarter" idx="1"/>
          </p:nvPr>
        </p:nvSpPr>
        <p:spPr/>
        <p:txBody>
          <a:bodyPr>
            <a:normAutofit fontScale="62500" lnSpcReduction="20000"/>
          </a:bodyPr>
          <a:lstStyle/>
          <a:p>
            <a:r>
              <a:rPr lang="en-US" dirty="0" smtClean="0"/>
              <a:t>The purpose of the Child Study Team is to provide assistance to the teacher in identifying strategies to address concerns prior to making a referral for a special education evaluation.  It is a component of the RtI process and the RtI team may conduct the Child Study process.</a:t>
            </a:r>
          </a:p>
          <a:p>
            <a:r>
              <a:rPr lang="en-US" dirty="0" smtClean="0"/>
              <a:t>If a teacher feels that a student is not responding to instruction or school-wide positive behavior intervention support, a referral may be made to the Child Study Team to review RtI/PBIS data and related interventions used by the teacher in an effort to address concerns through alternate interventions.</a:t>
            </a:r>
          </a:p>
          <a:p>
            <a:r>
              <a:rPr lang="en-US" dirty="0" smtClean="0"/>
              <a:t>Teachers implement recommended interventions for a prescribed period and a follow up meeting is scheduled to review the results of the interventions.</a:t>
            </a:r>
          </a:p>
          <a:p>
            <a:r>
              <a:rPr lang="en-US" dirty="0" smtClean="0"/>
              <a:t>If the team determines that an immediate referral for a special education is needed or a parent prefers not to utilize the Child Study process, a REED must be scheduled and appropriate evaluations completed.</a:t>
            </a:r>
          </a:p>
          <a:p>
            <a:r>
              <a:rPr lang="en-US" dirty="0" smtClean="0"/>
              <a:t>Written Child Study referral procedures and meeting guidelines will be provided to all teachers.</a:t>
            </a:r>
          </a:p>
          <a:p>
            <a:r>
              <a:rPr lang="en-US" dirty="0" smtClean="0"/>
              <a:t>Parents will also be informed of the Child Study process.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a Special Education Referral?</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A special education referral is a written statement that a child </a:t>
            </a:r>
            <a:r>
              <a:rPr lang="en-US" dirty="0" smtClean="0"/>
              <a:t>may have </a:t>
            </a:r>
            <a:r>
              <a:rPr lang="en-US" dirty="0"/>
              <a:t>a suspected disability that interferes with learning and </a:t>
            </a:r>
            <a:r>
              <a:rPr lang="en-US" dirty="0" smtClean="0"/>
              <a:t>may need special </a:t>
            </a:r>
            <a:r>
              <a:rPr lang="en-US" dirty="0"/>
              <a:t>education </a:t>
            </a:r>
            <a:r>
              <a:rPr lang="en-US" dirty="0" smtClean="0"/>
              <a:t>programs and services.</a:t>
            </a:r>
          </a:p>
          <a:p>
            <a:r>
              <a:rPr lang="en-US" dirty="0" smtClean="0"/>
              <a:t> </a:t>
            </a:r>
            <a:r>
              <a:rPr lang="en-US" dirty="0"/>
              <a:t>Anyone who is concerned, including parents, teachers, social workers, licensed physicians, nurses, foster parents, or representatives of other agencies, may refer a person suspected of having a disability. </a:t>
            </a:r>
            <a:endParaRPr lang="en-US" dirty="0" smtClean="0"/>
          </a:p>
          <a:p>
            <a:r>
              <a:rPr lang="en-US" dirty="0" smtClean="0"/>
              <a:t>Requests must be submitted in </a:t>
            </a:r>
            <a:r>
              <a:rPr lang="en-US" dirty="0"/>
              <a:t>writing to the school principal or other appropriate local district representative.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dirty="0" smtClean="0"/>
              <a:t>When a Special Education Referral is Submitted a REED Meeting is Scheduled</a:t>
            </a:r>
            <a:endParaRPr lang="en-US" sz="3200" b="1" dirty="0"/>
          </a:p>
        </p:txBody>
      </p:sp>
      <p:sp>
        <p:nvSpPr>
          <p:cNvPr id="3" name="Content Placeholder 2"/>
          <p:cNvSpPr>
            <a:spLocks noGrp="1"/>
          </p:cNvSpPr>
          <p:nvPr>
            <p:ph sz="quarter" idx="1"/>
          </p:nvPr>
        </p:nvSpPr>
        <p:spPr/>
        <p:txBody>
          <a:bodyPr>
            <a:normAutofit fontScale="77500" lnSpcReduction="20000"/>
          </a:bodyPr>
          <a:lstStyle/>
          <a:p>
            <a:r>
              <a:rPr lang="en-US" dirty="0" smtClean="0"/>
              <a:t>Within 10 school days of receiving a request to evaluate, the special education teacher will contact the parent and other relevant staff to schedule a REED (Review of Existing Evaluation Data)</a:t>
            </a:r>
          </a:p>
          <a:p>
            <a:r>
              <a:rPr lang="en-US" dirty="0" smtClean="0"/>
              <a:t>The reason for the referral and concerns about the student’s performance will be discussed.</a:t>
            </a:r>
          </a:p>
          <a:p>
            <a:r>
              <a:rPr lang="en-US" dirty="0" smtClean="0"/>
              <a:t>RtI/Child Study and other relevant data from the parent and teacher will be reviewed.</a:t>
            </a:r>
          </a:p>
          <a:p>
            <a:r>
              <a:rPr lang="en-US" dirty="0" smtClean="0"/>
              <a:t>Evaluations that are needed will be identified.</a:t>
            </a:r>
          </a:p>
          <a:p>
            <a:r>
              <a:rPr lang="en-US" dirty="0" smtClean="0"/>
              <a:t>The parent will be given a copy of procedural safeguards and asked to give permission to evaluate and sign the REED document.</a:t>
            </a:r>
          </a:p>
          <a:p>
            <a:r>
              <a:rPr lang="en-US" dirty="0" smtClean="0"/>
              <a:t>The signed REED document will be given to the school leader for review and signature.</a:t>
            </a:r>
          </a:p>
          <a:p>
            <a:r>
              <a:rPr lang="en-US" dirty="0" smtClean="0"/>
              <a:t>Once the REED is signed by the parent and school leader, special education timelines begin.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Special Education Timelines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The time from when the district receives the signed parental consent for an evaluation to the notice of an offer of FAPE or the determination of ineligibility  shall not be more than 30 school days.</a:t>
            </a:r>
          </a:p>
          <a:p>
            <a:r>
              <a:rPr lang="en-US" dirty="0" smtClean="0"/>
              <a:t>The timeline begins upon receipt by administrative signature of the signed parental consent from the REED meeting.</a:t>
            </a:r>
          </a:p>
          <a:p>
            <a:r>
              <a:rPr lang="en-US" dirty="0" smtClean="0"/>
              <a:t>The timeline for an initial evaluation may be extended with a signed written agreement between the parent and school  identifying the reason for the delay and the additional days needed.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077200" cy="990600"/>
          </a:xfrm>
        </p:spPr>
        <p:txBody>
          <a:bodyPr>
            <a:noAutofit/>
          </a:bodyPr>
          <a:lstStyle/>
          <a:p>
            <a:pPr algn="ctr"/>
            <a:r>
              <a:rPr lang="en-US" sz="1800" b="1" dirty="0" smtClean="0"/>
              <a:t/>
            </a:r>
            <a:br>
              <a:rPr lang="en-US" sz="1800" b="1" dirty="0" smtClean="0"/>
            </a:br>
            <a:r>
              <a:rPr lang="en-US" sz="3600" b="1" dirty="0" smtClean="0"/>
              <a:t>Special Education Timelines</a:t>
            </a:r>
            <a:endParaRPr lang="en-US" sz="3600" dirty="0"/>
          </a:p>
        </p:txBody>
      </p:sp>
      <p:sp>
        <p:nvSpPr>
          <p:cNvPr id="3" name="Content Placeholder 2"/>
          <p:cNvSpPr>
            <a:spLocks noGrp="1"/>
          </p:cNvSpPr>
          <p:nvPr>
            <p:ph sz="quarter" idx="1"/>
          </p:nvPr>
        </p:nvSpPr>
        <p:spPr>
          <a:xfrm>
            <a:off x="609600" y="1600200"/>
            <a:ext cx="8153400" cy="4495800"/>
          </a:xfrm>
        </p:spPr>
        <p:txBody>
          <a:bodyPr>
            <a:normAutofit fontScale="25000" lnSpcReduction="20000"/>
          </a:bodyPr>
          <a:lstStyle/>
          <a:p>
            <a:pPr>
              <a:buFont typeface="Arial" pitchFamily="34" charset="0"/>
              <a:buChar char="•"/>
            </a:pPr>
            <a:r>
              <a:rPr lang="en-US" sz="6400" dirty="0" smtClean="0"/>
              <a:t>The special education teacher will maintain a planning calendar with the date of the administrative signature indicating receipt of the signed REED and the date the MET/IEPT meeting must be convened.</a:t>
            </a:r>
          </a:p>
          <a:p>
            <a:pPr>
              <a:buFont typeface="Arial" pitchFamily="34" charset="0"/>
              <a:buChar char="•"/>
            </a:pPr>
            <a:r>
              <a:rPr lang="en-US" sz="6400" dirty="0" smtClean="0"/>
              <a:t>The special education teacher will contact appropriate members of the MET (Multidisciplinary Evaluation Team) to provide them with copies of the signed REED and request that evaluations be scheduled.  MET members will identify approximate time needed to complete their evaluations and notify the special education teacher of any delays in the evaluation process.</a:t>
            </a:r>
          </a:p>
          <a:p>
            <a:pPr>
              <a:buFont typeface="Arial" pitchFamily="34" charset="0"/>
              <a:buChar char="•"/>
            </a:pPr>
            <a:r>
              <a:rPr lang="en-US" sz="6400" dirty="0" smtClean="0"/>
              <a:t>After 15 school days following receipt of parent consent to evaluate the special education teacher will check with evaluators on progress and provide support in addressing any issues that may impact meeting timelines.  The director of special education will also be contacted if there are issues that may affect meeting timelines.</a:t>
            </a:r>
          </a:p>
          <a:p>
            <a:pPr>
              <a:buFont typeface="Arial" pitchFamily="34" charset="0"/>
              <a:buChar char="•"/>
            </a:pPr>
            <a:r>
              <a:rPr lang="en-US" sz="6400" dirty="0" smtClean="0"/>
              <a:t>Following consultation with the evaluators on an agreed on date, the special education teacher will contact the parent to schedule the MET/IEPT meeting at least 10 days in advance of the meeting. A second contact will be made within a day if the teacher was not able to contact the parent.  All evaluators will provide the special education teacher with copies of evaluation results prior to the scheduled MET/IEP meeting.</a:t>
            </a:r>
          </a:p>
          <a:p>
            <a:pPr>
              <a:buFont typeface="Arial" pitchFamily="34" charset="0"/>
              <a:buChar char="•"/>
            </a:pPr>
            <a:r>
              <a:rPr lang="en-US" sz="6400" dirty="0" smtClean="0"/>
              <a:t>The special education teacher will arrange for a written invitation to be sent to the parent to confirm the meeting date.   All evaluators will also be sent a copy.</a:t>
            </a:r>
          </a:p>
          <a:p>
            <a:pPr>
              <a:buFont typeface="Arial" pitchFamily="34" charset="0"/>
              <a:buChar char="•"/>
            </a:pPr>
            <a:r>
              <a:rPr lang="en-US" sz="6400" dirty="0" smtClean="0"/>
              <a:t>The special education teacher will keep a written log of contacts and meeting dates.</a:t>
            </a:r>
          </a:p>
          <a:p>
            <a:pPr>
              <a:buFont typeface="Arial" pitchFamily="34" charset="0"/>
              <a:buChar cha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Education Timelines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Within 7 school days of the initial IEPT meeting, the public agency shall provide the parent with notice of offer of FAPE or determination of ineligibility.</a:t>
            </a:r>
          </a:p>
          <a:p>
            <a:r>
              <a:rPr lang="en-US" dirty="0" smtClean="0"/>
              <a:t>The parent has 10 school days after receipt of the initial offer of FAPE to provide written parental consent to provide initial special education programs and services.</a:t>
            </a:r>
          </a:p>
          <a:p>
            <a:r>
              <a:rPr lang="en-US" dirty="0" smtClean="0"/>
              <a:t>Unless the parent has filed an appeal, the district shall initiate the IEP within 15 school days.</a:t>
            </a:r>
          </a:p>
          <a:p>
            <a:r>
              <a:rPr lang="en-US" dirty="0" smtClean="0"/>
              <a:t>Students with an IEP from a previous school district who transfer to the district in the same school year shall immediately be provided FAPE by implementing their current IEP or a modified IEP through completion of a Previous Enrollment form.  Any modifications to the current IEP require that a new IEP must be held within 30 school days to revise the changes made in the student’s special education program and services.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889</TotalTime>
  <Words>1188</Words>
  <Application>Microsoft Office PowerPoint</Application>
  <PresentationFormat>On-screen Show (4:3)</PresentationFormat>
  <Paragraphs>50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Median</vt:lpstr>
      <vt:lpstr>Special Education Procedures to Address Non-Compliant Findings related to Child Find</vt:lpstr>
      <vt:lpstr>Child Find</vt:lpstr>
      <vt:lpstr> Child Find Responsibilities Procedures to locate, evaluate and identify students who may qualify for special education programs and services </vt:lpstr>
      <vt:lpstr>Child Study Team Process</vt:lpstr>
      <vt:lpstr>What is a Special Education Referral?</vt:lpstr>
      <vt:lpstr>When a Special Education Referral is Submitted a REED Meeting is Scheduled</vt:lpstr>
      <vt:lpstr>Special Education Timelines</vt:lpstr>
      <vt:lpstr> Special Education Timelines</vt:lpstr>
      <vt:lpstr>Special Education Timelines</vt:lpstr>
      <vt:lpstr>Questions?</vt:lpstr>
    </vt:vector>
  </TitlesOfParts>
  <Company>The Leona Group,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Special Education Procedures to Address Non-Compliant Findings Related to State Complaint : C-7477-12</dc:title>
  <dc:creator>Administrator</dc:creator>
  <cp:lastModifiedBy>Jim Kubaiko</cp:lastModifiedBy>
  <cp:revision>148</cp:revision>
  <dcterms:created xsi:type="dcterms:W3CDTF">2013-03-13T18:54:55Z</dcterms:created>
  <dcterms:modified xsi:type="dcterms:W3CDTF">2014-02-06T21:48:02Z</dcterms:modified>
</cp:coreProperties>
</file>